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2"/>
  </p:notesMasterIdLst>
  <p:sldIdLst>
    <p:sldId id="898" r:id="rId4"/>
    <p:sldId id="259" r:id="rId5"/>
    <p:sldId id="260" r:id="rId6"/>
    <p:sldId id="261" r:id="rId7"/>
    <p:sldId id="262" r:id="rId8"/>
    <p:sldId id="755" r:id="rId9"/>
    <p:sldId id="909" r:id="rId10"/>
    <p:sldId id="1051" r:id="rId11"/>
    <p:sldId id="1052" r:id="rId12"/>
    <p:sldId id="1068" r:id="rId13"/>
    <p:sldId id="1069" r:id="rId14"/>
    <p:sldId id="1070" r:id="rId15"/>
    <p:sldId id="1079" r:id="rId16"/>
    <p:sldId id="1001" r:id="rId17"/>
    <p:sldId id="1037" r:id="rId18"/>
    <p:sldId id="1082" r:id="rId19"/>
    <p:sldId id="1081" r:id="rId20"/>
    <p:sldId id="1074" r:id="rId21"/>
    <p:sldId id="1056" r:id="rId22"/>
    <p:sldId id="1076" r:id="rId23"/>
    <p:sldId id="1078" r:id="rId24"/>
    <p:sldId id="1065" r:id="rId25"/>
    <p:sldId id="1073" r:id="rId26"/>
    <p:sldId id="1030" r:id="rId27"/>
    <p:sldId id="1066" r:id="rId28"/>
    <p:sldId id="1077" r:id="rId29"/>
    <p:sldId id="1060" r:id="rId30"/>
    <p:sldId id="407" r:id="rId31"/>
    <p:sldId id="417" r:id="rId32"/>
    <p:sldId id="281" r:id="rId33"/>
    <p:sldId id="950" r:id="rId34"/>
    <p:sldId id="276" r:id="rId35"/>
    <p:sldId id="277" r:id="rId36"/>
    <p:sldId id="278" r:id="rId37"/>
    <p:sldId id="283" r:id="rId38"/>
    <p:sldId id="284" r:id="rId39"/>
    <p:sldId id="309" r:id="rId40"/>
    <p:sldId id="310" r:id="rId41"/>
    <p:sldId id="961" r:id="rId42"/>
    <p:sldId id="962" r:id="rId43"/>
    <p:sldId id="976" r:id="rId44"/>
    <p:sldId id="977" r:id="rId45"/>
    <p:sldId id="978" r:id="rId46"/>
    <p:sldId id="993" r:id="rId47"/>
    <p:sldId id="979" r:id="rId48"/>
    <p:sldId id="312" r:id="rId49"/>
    <p:sldId id="313" r:id="rId50"/>
    <p:sldId id="31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76" autoAdjust="0"/>
  </p:normalViewPr>
  <p:slideViewPr>
    <p:cSldViewPr>
      <p:cViewPr varScale="1">
        <p:scale>
          <a:sx n="91" d="100"/>
          <a:sy n="91" d="100"/>
        </p:scale>
        <p:origin x="912" y="84"/>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7/26/2023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7/26/2023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7/26/2023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7/26/2023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26/07/2023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26/07/2023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26/07/2023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26/07/2023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26/07/2023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26/07/2023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26/07/2023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26/07/2023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26/07/2023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26/07/2023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26/07/2023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7/26/2023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7/26/2023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7/26/2023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7/26/2023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7/26/2023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26/07/2023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10000" r="-17000" b="-10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Jabatan</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Hal </a:t>
            </a: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Ehwal</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30 / 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a:p>
            <a:pPr marL="0" indent="0" algn="ctr">
              <a:buNone/>
            </a:pP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1022643" y="3589248"/>
            <a:ext cx="6934200" cy="1754326"/>
          </a:xfrm>
          <a:prstGeom prst="rect">
            <a:avLst/>
          </a:prstGeom>
        </p:spPr>
        <p:txBody>
          <a:bodyPr wrap="square">
            <a:spAutoFit/>
          </a:bodyPr>
          <a:lstStyle/>
          <a:p>
            <a:pPr algn="ctr"/>
            <a:r>
              <a:rPr lang="it-IT" sz="54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 </a:t>
            </a:r>
            <a:r>
              <a:rPr lang="it-IT" sz="5400" dirty="0" smtClean="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SAHSIAH </a:t>
            </a:r>
            <a:r>
              <a:rPr lang="it-IT" sz="54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REMAJA MUSLIM</a:t>
            </a:r>
          </a:p>
        </p:txBody>
      </p:sp>
      <p:sp>
        <p:nvSpPr>
          <p:cNvPr id="3" name="Rectangle 2">
            <a:extLst>
              <a:ext uri="{FF2B5EF4-FFF2-40B4-BE49-F238E27FC236}">
                <a16:creationId xmlns:a16="http://schemas.microsoft.com/office/drawing/2014/main" id="{1BCD6A67-D6C1-BB03-033A-855C22F9F64D}"/>
              </a:ext>
            </a:extLst>
          </p:cNvPr>
          <p:cNvSpPr/>
          <p:nvPr/>
        </p:nvSpPr>
        <p:spPr>
          <a:xfrm>
            <a:off x="-76200" y="6223476"/>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10 Muharram 1445H</a:t>
            </a:r>
            <a:r>
              <a:rPr lang="en-US" sz="2400" b="1" i="1" dirty="0">
                <a:solidFill>
                  <a:srgbClr val="FFFF00"/>
                </a:solidFill>
                <a:effectLst>
                  <a:glow rad="139700">
                    <a:schemeClr val="tx1">
                      <a:alpha val="40000"/>
                    </a:schemeClr>
                  </a:glow>
                  <a:outerShdw dist="38100" dir="2700000" algn="tl">
                    <a:srgbClr val="000000">
                      <a:alpha val="94000"/>
                    </a:srgbClr>
                  </a:outerShdw>
                </a:effectLst>
              </a:rPr>
              <a:t>/</a:t>
            </a:r>
            <a:r>
              <a:rPr lang="en-US" sz="2400" b="1" dirty="0">
                <a:solidFill>
                  <a:srgbClr val="FFFF00"/>
                </a:solidFill>
                <a:effectLst>
                  <a:glow rad="139700">
                    <a:schemeClr val="tx1">
                      <a:alpha val="40000"/>
                    </a:schemeClr>
                  </a:glow>
                  <a:outerShdw dist="38100" dir="2700000" algn="tl">
                    <a:srgbClr val="000000">
                      <a:alpha val="94000"/>
                    </a:srgbClr>
                  </a:outerShdw>
                </a:effectLst>
              </a:rPr>
              <a:t>28 </a:t>
            </a:r>
            <a:r>
              <a:rPr lang="en-US" sz="2400" b="1" dirty="0" err="1">
                <a:solidFill>
                  <a:srgbClr val="FFFF00"/>
                </a:solidFill>
                <a:effectLst>
                  <a:glow rad="139700">
                    <a:schemeClr val="tx1">
                      <a:alpha val="40000"/>
                    </a:schemeClr>
                  </a:glow>
                  <a:outerShdw dist="38100" dir="2700000" algn="tl">
                    <a:srgbClr val="000000">
                      <a:alpha val="94000"/>
                    </a:srgbClr>
                  </a:outerShdw>
                </a:effectLst>
              </a:rPr>
              <a:t>Julai</a:t>
            </a:r>
            <a:r>
              <a:rPr lang="en-US" sz="2400" b="1" dirty="0">
                <a:solidFill>
                  <a:srgbClr val="FFFF00"/>
                </a:solidFill>
                <a:effectLst>
                  <a:glow rad="139700">
                    <a:schemeClr val="tx1">
                      <a:alpha val="40000"/>
                    </a:schemeClr>
                  </a:glow>
                  <a:outerShdw dist="38100" dir="2700000" algn="tl">
                    <a:srgbClr val="000000">
                      <a:alpha val="94000"/>
                    </a:srgbClr>
                  </a:outerShdw>
                </a:effectLst>
              </a:rPr>
              <a:t> 2023M</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17000" r="-1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297AEA-7566-CA3D-0AF0-DE976B01F790}"/>
              </a:ext>
            </a:extLst>
          </p:cNvPr>
          <p:cNvPicPr>
            <a:picLocks noChangeAspect="1"/>
          </p:cNvPicPr>
          <p:nvPr/>
        </p:nvPicPr>
        <p:blipFill>
          <a:blip r:embed="rId3">
            <a:alphaModFix amt="50000"/>
          </a:blip>
          <a:stretch>
            <a:fillRect/>
          </a:stretch>
        </p:blipFill>
        <p:spPr>
          <a:xfrm>
            <a:off x="0" y="0"/>
            <a:ext cx="9144000" cy="6858000"/>
          </a:xfrm>
          <a:prstGeom prst="rect">
            <a:avLst/>
          </a:prstGeom>
        </p:spPr>
      </p:pic>
      <p:sp>
        <p:nvSpPr>
          <p:cNvPr id="6" name="Rectangle: Rounded Corners 5">
            <a:extLst>
              <a:ext uri="{FF2B5EF4-FFF2-40B4-BE49-F238E27FC236}">
                <a16:creationId xmlns:a16="http://schemas.microsoft.com/office/drawing/2014/main" id="{A3097165-8E05-6925-6216-11FFD7BA27DA}"/>
              </a:ext>
            </a:extLst>
          </p:cNvPr>
          <p:cNvSpPr/>
          <p:nvPr/>
        </p:nvSpPr>
        <p:spPr>
          <a:xfrm>
            <a:off x="419100" y="3429000"/>
            <a:ext cx="8305800" cy="2819400"/>
          </a:xfrm>
          <a:prstGeom prst="roundRect">
            <a:avLst/>
          </a:prstGeom>
          <a:solidFill>
            <a:schemeClr val="accent2">
              <a:lumMod val="50000"/>
              <a:alpha val="50000"/>
            </a:schemeClr>
          </a:solidFill>
          <a:ln>
            <a:noFill/>
          </a:ln>
          <a:effectLst>
            <a:glow rad="228600">
              <a:schemeClr val="accent2">
                <a:satMod val="1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Ia bakal memberikan kesan negatif yang berpanjangan kepada remaja itu</a:t>
            </a:r>
          </a:p>
        </p:txBody>
      </p:sp>
      <p:sp>
        <p:nvSpPr>
          <p:cNvPr id="7" name="Rectangle: Rounded Corners 1">
            <a:extLst>
              <a:ext uri="{FF2B5EF4-FFF2-40B4-BE49-F238E27FC236}">
                <a16:creationId xmlns:a16="http://schemas.microsoft.com/office/drawing/2014/main" id="{0808471C-4130-3D2E-1B60-244917EA6DA8}"/>
              </a:ext>
            </a:extLst>
          </p:cNvPr>
          <p:cNvSpPr/>
          <p:nvPr/>
        </p:nvSpPr>
        <p:spPr>
          <a:xfrm>
            <a:off x="838200" y="304800"/>
            <a:ext cx="7620000" cy="2057400"/>
          </a:xfrm>
          <a:prstGeom prst="roundRect">
            <a:avLst/>
          </a:prstGeom>
          <a:ln/>
          <a:scene3d>
            <a:camera prst="orthographicFront"/>
            <a:lightRig rig="threePt" dir="t"/>
          </a:scene3d>
          <a:sp3d>
            <a:bevelT prst="angle"/>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Jika remaja tidak dibentuk dengan baik mengikut landasan Islam</a:t>
            </a:r>
          </a:p>
        </p:txBody>
      </p:sp>
      <p:sp>
        <p:nvSpPr>
          <p:cNvPr id="3" name="Arrow: Notched Right 2">
            <a:extLst>
              <a:ext uri="{FF2B5EF4-FFF2-40B4-BE49-F238E27FC236}">
                <a16:creationId xmlns:a16="http://schemas.microsoft.com/office/drawing/2014/main" id="{0F135819-FFA4-78D6-E3F1-9228ED553D4E}"/>
              </a:ext>
            </a:extLst>
          </p:cNvPr>
          <p:cNvSpPr/>
          <p:nvPr/>
        </p:nvSpPr>
        <p:spPr>
          <a:xfrm rot="5400000">
            <a:off x="4152900" y="2590800"/>
            <a:ext cx="838200" cy="609600"/>
          </a:xfrm>
          <a:prstGeom prst="notchedRightArrow">
            <a:avLst/>
          </a:prstGeom>
          <a:solidFill>
            <a:srgbClr val="FF0000"/>
          </a:solidFill>
          <a:ln>
            <a:solidFill>
              <a:schemeClr val="accent2">
                <a:lumMod val="20000"/>
                <a:lumOff val="80000"/>
              </a:schemeClr>
            </a:solidFill>
          </a:ln>
          <a:effectLst>
            <a:innerShdw blurRad="63500" dist="50800">
              <a:prstClr val="black">
                <a:alpha val="50000"/>
              </a:prstClr>
            </a:inn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Partial Circle 4">
            <a:extLst>
              <a:ext uri="{FF2B5EF4-FFF2-40B4-BE49-F238E27FC236}">
                <a16:creationId xmlns:a16="http://schemas.microsoft.com/office/drawing/2014/main" id="{FAD629A5-594E-D115-252D-8BD41E4D94BB}"/>
              </a:ext>
            </a:extLst>
          </p:cNvPr>
          <p:cNvSpPr/>
          <p:nvPr/>
        </p:nvSpPr>
        <p:spPr>
          <a:xfrm rot="6054023">
            <a:off x="379469" y="3239665"/>
            <a:ext cx="646305" cy="685800"/>
          </a:xfrm>
          <a:prstGeom prst="pie">
            <a:avLst/>
          </a:prstGeom>
          <a:solidFill>
            <a:srgbClr val="FFC000"/>
          </a:solidFill>
          <a:effectLst>
            <a:outerShdw blurRad="50800" dist="38100" dir="5400000" algn="t"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78245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3D486B-F6F5-06A4-E730-8537A13664EA}"/>
              </a:ext>
            </a:extLst>
          </p:cNvPr>
          <p:cNvPicPr>
            <a:picLocks noChangeAspect="1"/>
          </p:cNvPicPr>
          <p:nvPr/>
        </p:nvPicPr>
        <p:blipFill>
          <a:blip r:embed="rId3">
            <a:alphaModFix amt="50000"/>
          </a:blip>
          <a:stretch>
            <a:fillRect/>
          </a:stretch>
        </p:blipFill>
        <p:spPr>
          <a:xfrm>
            <a:off x="0" y="0"/>
            <a:ext cx="9144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pic>
      <p:sp>
        <p:nvSpPr>
          <p:cNvPr id="6" name="Rectangle: Rounded Corners 5">
            <a:extLst>
              <a:ext uri="{FF2B5EF4-FFF2-40B4-BE49-F238E27FC236}">
                <a16:creationId xmlns:a16="http://schemas.microsoft.com/office/drawing/2014/main" id="{A3097165-8E05-6925-6216-11FFD7BA27DA}"/>
              </a:ext>
            </a:extLst>
          </p:cNvPr>
          <p:cNvSpPr/>
          <p:nvPr/>
        </p:nvSpPr>
        <p:spPr>
          <a:xfrm>
            <a:off x="381000" y="3048000"/>
            <a:ext cx="8305800" cy="3276600"/>
          </a:xfrm>
          <a:prstGeom prst="roundRect">
            <a:avLst/>
          </a:prstGeom>
          <a:solidFill>
            <a:schemeClr val="accent2">
              <a:lumMod val="50000"/>
              <a:alpha val="50000"/>
            </a:schemeClr>
          </a:solidFill>
          <a:ln>
            <a:noFill/>
          </a:ln>
          <a:effectLst>
            <a:glow rad="228600">
              <a:schemeClr val="accent2">
                <a:satMod val="1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Jika mereka dilentur dan dibimbing dengan baik, maka akan lahirlah kesan-kesan positif yang berterusan dalam kehidupannya</a:t>
            </a:r>
          </a:p>
        </p:txBody>
      </p:sp>
      <p:sp>
        <p:nvSpPr>
          <p:cNvPr id="7" name="Rectangle: Rounded Corners 1">
            <a:extLst>
              <a:ext uri="{FF2B5EF4-FFF2-40B4-BE49-F238E27FC236}">
                <a16:creationId xmlns:a16="http://schemas.microsoft.com/office/drawing/2014/main" id="{0808471C-4130-3D2E-1B60-244917EA6DA8}"/>
              </a:ext>
            </a:extLst>
          </p:cNvPr>
          <p:cNvSpPr/>
          <p:nvPr/>
        </p:nvSpPr>
        <p:spPr>
          <a:xfrm>
            <a:off x="1981978" y="533400"/>
            <a:ext cx="4800600" cy="1295400"/>
          </a:xfrm>
          <a:prstGeom prst="roundRect">
            <a:avLst/>
          </a:prstGeom>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fi-FI" sz="3600" b="1" dirty="0">
                <a:ln/>
                <a:solidFill>
                  <a:schemeClr val="bg1"/>
                </a:solidFill>
                <a:latin typeface="Arial Black" pitchFamily="34" charset="0"/>
              </a:rPr>
              <a:t>Sebaliknya</a:t>
            </a:r>
          </a:p>
        </p:txBody>
      </p:sp>
      <p:sp>
        <p:nvSpPr>
          <p:cNvPr id="3" name="Partial Circle 2">
            <a:extLst>
              <a:ext uri="{FF2B5EF4-FFF2-40B4-BE49-F238E27FC236}">
                <a16:creationId xmlns:a16="http://schemas.microsoft.com/office/drawing/2014/main" id="{C5ABD331-7AF7-6FBF-104F-22FC1EE81714}"/>
              </a:ext>
            </a:extLst>
          </p:cNvPr>
          <p:cNvSpPr/>
          <p:nvPr/>
        </p:nvSpPr>
        <p:spPr>
          <a:xfrm rot="6054023">
            <a:off x="379470" y="2838390"/>
            <a:ext cx="646305" cy="685800"/>
          </a:xfrm>
          <a:prstGeom prst="pie">
            <a:avLst/>
          </a:prstGeom>
          <a:solidFill>
            <a:srgbClr val="FFC000"/>
          </a:solidFill>
          <a:effectLst>
            <a:outerShdw blurRad="50800" dist="38100" dir="5400000" algn="t"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5" name="Arrow: Notched Right 4">
            <a:extLst>
              <a:ext uri="{FF2B5EF4-FFF2-40B4-BE49-F238E27FC236}">
                <a16:creationId xmlns:a16="http://schemas.microsoft.com/office/drawing/2014/main" id="{63FAA3B6-BCD2-B773-0807-6CD48A79208E}"/>
              </a:ext>
            </a:extLst>
          </p:cNvPr>
          <p:cNvSpPr/>
          <p:nvPr/>
        </p:nvSpPr>
        <p:spPr>
          <a:xfrm rot="5400000">
            <a:off x="3963178" y="2133600"/>
            <a:ext cx="838200" cy="609600"/>
          </a:xfrm>
          <a:prstGeom prst="notchedRightArrow">
            <a:avLst/>
          </a:prstGeom>
          <a:solidFill>
            <a:srgbClr val="FF0000"/>
          </a:solidFill>
          <a:ln>
            <a:solidFill>
              <a:schemeClr val="accent2">
                <a:lumMod val="20000"/>
                <a:lumOff val="80000"/>
              </a:schemeClr>
            </a:solidFill>
          </a:ln>
          <a:effectLst>
            <a:innerShdw blurRad="63500" dist="50800">
              <a:prstClr val="black">
                <a:alpha val="50000"/>
              </a:prstClr>
            </a:inn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05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7000" r="-1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8FA400-FC45-8F88-2B16-9078AA9A7200}"/>
              </a:ext>
            </a:extLst>
          </p:cNvPr>
          <p:cNvPicPr>
            <a:picLocks noChangeAspect="1"/>
          </p:cNvPicPr>
          <p:nvPr/>
        </p:nvPicPr>
        <p:blipFill>
          <a:blip r:embed="rId3">
            <a:alphaModFix amt="50000"/>
          </a:blip>
          <a:stretch>
            <a:fillRect/>
          </a:stretch>
        </p:blipFill>
        <p:spPr>
          <a:xfrm>
            <a:off x="0" y="0"/>
            <a:ext cx="9144000" cy="6858000"/>
          </a:xfrm>
          <a:prstGeom prst="rect">
            <a:avLst/>
          </a:prstGeom>
        </p:spPr>
      </p:pic>
      <p:sp>
        <p:nvSpPr>
          <p:cNvPr id="6" name="Rectangle: Rounded Corners 5">
            <a:extLst>
              <a:ext uri="{FF2B5EF4-FFF2-40B4-BE49-F238E27FC236}">
                <a16:creationId xmlns:a16="http://schemas.microsoft.com/office/drawing/2014/main" id="{A3097165-8E05-6925-6216-11FFD7BA27DA}"/>
              </a:ext>
            </a:extLst>
          </p:cNvPr>
          <p:cNvSpPr/>
          <p:nvPr/>
        </p:nvSpPr>
        <p:spPr>
          <a:xfrm>
            <a:off x="381000" y="3048000"/>
            <a:ext cx="8305800" cy="3581400"/>
          </a:xfrm>
          <a:prstGeom prst="roundRect">
            <a:avLst/>
          </a:prstGeom>
          <a:solidFill>
            <a:schemeClr val="accent3">
              <a:lumMod val="50000"/>
              <a:alpha val="50000"/>
            </a:schemeClr>
          </a:solidFill>
          <a:ln>
            <a:noFill/>
          </a:ln>
          <a:scene3d>
            <a:camera prst="orthographicFront"/>
            <a:lightRig rig="soft" dir="t">
              <a:rot lat="0" lon="0" rev="15600000"/>
            </a:lightRig>
          </a:scene3d>
          <a:sp3d>
            <a:bevelT w="139700" prst="cross"/>
          </a:sp3d>
        </p:spPr>
        <p:style>
          <a:lnRef idx="0">
            <a:scrgbClr r="0" g="0" b="0"/>
          </a:lnRef>
          <a:fillRef idx="0">
            <a:scrgbClr r="0" g="0" b="0"/>
          </a:fillRef>
          <a:effectRef idx="0">
            <a:scrgbClr r="0" g="0" b="0"/>
          </a:effectRef>
          <a:fontRef idx="minor">
            <a:schemeClr val="lt1"/>
          </a:fontRef>
        </p:style>
        <p:txBody>
          <a:bodyPr rtlCol="0" anchor="ctr"/>
          <a:lstStyle/>
          <a:p>
            <a:pPr algn="ctr"/>
            <a:r>
              <a:rPr lang="fi-FI" sz="3200" b="1" spc="50" dirty="0">
                <a:ln w="12700" cmpd="sng">
                  <a:solidFill>
                    <a:schemeClr val="bg1"/>
                  </a:solidFill>
                  <a:prstDash val="solid"/>
                </a:ln>
                <a:solidFill>
                  <a:sysClr val="windowText" lastClr="000000"/>
                </a:solidFill>
                <a:effectLst>
                  <a:glow rad="53100">
                    <a:schemeClr val="accent6">
                      <a:satMod val="180000"/>
                      <a:alpha val="30000"/>
                    </a:schemeClr>
                  </a:glow>
                </a:effectLst>
                <a:latin typeface="Arial Black" pitchFamily="34" charset="0"/>
              </a:rPr>
              <a:t>Dapat diteladani daripada kisah Luqman Al-Hakim bersama anaknya. Nasihat- nasihat beliau kepada anaknya amatlah sesuai untuk dijadikan panduan terbaik dalam membentuk peribadi seorang remaja yang unggul</a:t>
            </a:r>
            <a:r>
              <a:rPr lang="fi-FI" sz="3200" dirty="0">
                <a:ln w="18415" cmpd="sng">
                  <a:solidFill>
                    <a:schemeClr val="bg1"/>
                  </a:solidFill>
                  <a:prstDash val="solid"/>
                </a:ln>
                <a:solidFill>
                  <a:sysClr val="windowText" lastClr="000000"/>
                </a:solidFill>
                <a:effectLst>
                  <a:outerShdw blurRad="63500" dir="3600000" algn="tl" rotWithShape="0">
                    <a:srgbClr val="000000">
                      <a:alpha val="70000"/>
                    </a:srgbClr>
                  </a:outerShdw>
                </a:effectLst>
                <a:latin typeface="Arial Black" pitchFamily="34" charset="0"/>
              </a:rPr>
              <a:t>.</a:t>
            </a:r>
          </a:p>
        </p:txBody>
      </p:sp>
      <p:sp>
        <p:nvSpPr>
          <p:cNvPr id="7" name="Rectangle: Rounded Corners 1">
            <a:extLst>
              <a:ext uri="{FF2B5EF4-FFF2-40B4-BE49-F238E27FC236}">
                <a16:creationId xmlns:a16="http://schemas.microsoft.com/office/drawing/2014/main" id="{0808471C-4130-3D2E-1B60-244917EA6DA8}"/>
              </a:ext>
            </a:extLst>
          </p:cNvPr>
          <p:cNvSpPr/>
          <p:nvPr/>
        </p:nvSpPr>
        <p:spPr>
          <a:xfrm>
            <a:off x="647700" y="253746"/>
            <a:ext cx="7848600" cy="1905000"/>
          </a:xfrm>
          <a:prstGeom prst="roundRect">
            <a:avLst/>
          </a:prstGeom>
          <a:solidFill>
            <a:schemeClr val="accent3">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Antara langkah terawal  dalam pembentukan diri remaja yang dianjurkan oleh Islam</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L-Shape 2">
            <a:extLst>
              <a:ext uri="{FF2B5EF4-FFF2-40B4-BE49-F238E27FC236}">
                <a16:creationId xmlns:a16="http://schemas.microsoft.com/office/drawing/2014/main" id="{CA4EFB63-0561-72D8-63CA-0742D75F33FA}"/>
              </a:ext>
            </a:extLst>
          </p:cNvPr>
          <p:cNvSpPr/>
          <p:nvPr/>
        </p:nvSpPr>
        <p:spPr>
          <a:xfrm rot="18819784">
            <a:off x="4268045" y="1976602"/>
            <a:ext cx="404610" cy="386154"/>
          </a:xfrm>
          <a:prstGeom prst="corner">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ln>
                <a:solidFill>
                  <a:srgbClr val="FFFF00"/>
                </a:solidFill>
              </a:ln>
              <a:solidFill>
                <a:srgbClr val="FFFF00"/>
              </a:solidFill>
              <a:effectLst>
                <a:outerShdw blurRad="50800" dist="38100" dir="16200000" rotWithShape="0">
                  <a:prstClr val="black">
                    <a:alpha val="40000"/>
                  </a:prstClr>
                </a:outerShdw>
              </a:effectLst>
            </a:endParaRPr>
          </a:p>
        </p:txBody>
      </p:sp>
      <p:sp>
        <p:nvSpPr>
          <p:cNvPr id="5" name="L-Shape 4">
            <a:extLst>
              <a:ext uri="{FF2B5EF4-FFF2-40B4-BE49-F238E27FC236}">
                <a16:creationId xmlns:a16="http://schemas.microsoft.com/office/drawing/2014/main" id="{54E9A5D7-8255-5485-FAA3-76D67DB38F03}"/>
              </a:ext>
            </a:extLst>
          </p:cNvPr>
          <p:cNvSpPr/>
          <p:nvPr/>
        </p:nvSpPr>
        <p:spPr>
          <a:xfrm rot="18819784">
            <a:off x="4268044" y="2245323"/>
            <a:ext cx="404610" cy="386154"/>
          </a:xfrm>
          <a:prstGeom prst="corner">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ln>
                <a:solidFill>
                  <a:srgbClr val="FFFF00"/>
                </a:solidFill>
              </a:ln>
              <a:solidFill>
                <a:srgbClr val="FFFF00"/>
              </a:solidFill>
              <a:effectLst>
                <a:outerShdw blurRad="50800" dist="38100" dir="16200000" rotWithShape="0">
                  <a:prstClr val="black">
                    <a:alpha val="40000"/>
                  </a:prstClr>
                </a:outerShdw>
              </a:effectLst>
            </a:endParaRPr>
          </a:p>
        </p:txBody>
      </p:sp>
      <p:sp>
        <p:nvSpPr>
          <p:cNvPr id="8" name="L-Shape 7">
            <a:extLst>
              <a:ext uri="{FF2B5EF4-FFF2-40B4-BE49-F238E27FC236}">
                <a16:creationId xmlns:a16="http://schemas.microsoft.com/office/drawing/2014/main" id="{B8785F9A-79BF-126B-24A4-EA74EAAD1016}"/>
              </a:ext>
            </a:extLst>
          </p:cNvPr>
          <p:cNvSpPr/>
          <p:nvPr/>
        </p:nvSpPr>
        <p:spPr>
          <a:xfrm rot="18819784">
            <a:off x="4268044" y="2524978"/>
            <a:ext cx="404610" cy="386154"/>
          </a:xfrm>
          <a:prstGeom prst="corner">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ln>
                <a:solidFill>
                  <a:srgbClr val="FFFF00"/>
                </a:solidFill>
              </a:ln>
              <a:solidFill>
                <a:srgbClr val="FFFF00"/>
              </a:solidFill>
              <a:effectLst>
                <a:outerShdw blurRad="50800" dist="38100" dir="16200000" rotWithShape="0">
                  <a:prstClr val="black">
                    <a:alpha val="40000"/>
                  </a:prstClr>
                </a:outerShdw>
              </a:effectLst>
            </a:endParaRPr>
          </a:p>
        </p:txBody>
      </p:sp>
    </p:spTree>
    <p:extLst>
      <p:ext uri="{BB962C8B-B14F-4D97-AF65-F5344CB8AC3E}">
        <p14:creationId xmlns:p14="http://schemas.microsoft.com/office/powerpoint/2010/main" val="3469993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25000" r="-70000"/>
          </a:stretch>
        </a:blipFill>
        <a:effectLst/>
      </p:bgPr>
    </p:bg>
    <p:spTree>
      <p:nvGrpSpPr>
        <p:cNvPr id="1" name=""/>
        <p:cNvGrpSpPr/>
        <p:nvPr/>
      </p:nvGrpSpPr>
      <p:grpSpPr>
        <a:xfrm>
          <a:off x="0" y="0"/>
          <a:ext cx="0" cy="0"/>
          <a:chOff x="0" y="0"/>
          <a:chExt cx="0" cy="0"/>
        </a:xfrm>
      </p:grpSpPr>
      <p:sp>
        <p:nvSpPr>
          <p:cNvPr id="6" name="Rectangle 5"/>
          <p:cNvSpPr/>
          <p:nvPr/>
        </p:nvSpPr>
        <p:spPr>
          <a:xfrm>
            <a:off x="158481" y="3956638"/>
            <a:ext cx="8827037" cy="2677656"/>
          </a:xfrm>
          <a:prstGeom prst="rect">
            <a:avLst/>
          </a:prstGeom>
        </p:spPr>
        <p:txBody>
          <a:bodyPr wrap="square">
            <a:spAutoFit/>
          </a:bodyPr>
          <a:lstStyle/>
          <a:p>
            <a:pPr algn="just"/>
            <a:r>
              <a:rPr lang="sv-SE" sz="24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effectLst>
                  <a:innerShdw blurRad="69850" dist="43180" dir="5400000">
                    <a:srgbClr val="000000">
                      <a:alpha val="65000"/>
                    </a:srgbClr>
                  </a:innerShdw>
                </a:effectLst>
              </a:rPr>
              <a:t>Maksudnya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a:ln w="1905"/>
                <a:solidFill>
                  <a:srgbClr val="C00000"/>
                </a:solidFill>
                <a:effectLst>
                  <a:innerShdw blurRad="69850" dist="43180" dir="5400000">
                    <a:srgbClr val="000000">
                      <a:alpha val="65000"/>
                    </a:srgbClr>
                  </a:innerShdw>
                </a:effectLst>
              </a:rPr>
              <a:t>: Dan (</a:t>
            </a:r>
            <a:r>
              <a:rPr lang="en-US" sz="2800" b="1" dirty="0" err="1">
                <a:ln w="1905"/>
                <a:solidFill>
                  <a:srgbClr val="C00000"/>
                </a:solidFill>
                <a:effectLst>
                  <a:innerShdw blurRad="69850" dist="43180" dir="5400000">
                    <a:srgbClr val="000000">
                      <a:alpha val="65000"/>
                    </a:srgbClr>
                  </a:innerShdw>
                </a:effectLst>
              </a:rPr>
              <a:t>ingatlah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ketika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Luqman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berkata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kepada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anaknya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semasa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ia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memberi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nasihat</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kepadanya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Wahai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anak</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kesayanganku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janganlah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engkau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mempersekutukan</a:t>
            </a:r>
            <a:r>
              <a:rPr lang="en-US" sz="2800" b="1" dirty="0">
                <a:ln w="1905"/>
                <a:solidFill>
                  <a:srgbClr val="C00000"/>
                </a:solidFill>
                <a:effectLst>
                  <a:innerShdw blurRad="69850" dist="43180" dir="5400000">
                    <a:srgbClr val="000000">
                      <a:alpha val="65000"/>
                    </a:srgbClr>
                  </a:innerShdw>
                </a:effectLst>
              </a:rPr>
              <a:t> Allah (</a:t>
            </a:r>
            <a:r>
              <a:rPr lang="en-US" sz="2800" b="1" dirty="0" err="1">
                <a:ln w="1905"/>
                <a:solidFill>
                  <a:srgbClr val="C00000"/>
                </a:solidFill>
                <a:effectLst>
                  <a:innerShdw blurRad="69850" dist="43180" dir="5400000">
                    <a:srgbClr val="000000">
                      <a:alpha val="65000"/>
                    </a:srgbClr>
                  </a:innerShdw>
                </a:effectLst>
              </a:rPr>
              <a:t>dengan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sesuatu</a:t>
            </a:r>
            <a:r>
              <a:rPr lang="en-US" sz="2800" b="1" dirty="0">
                <a:ln w="1905"/>
                <a:solidFill>
                  <a:srgbClr val="C00000"/>
                </a:solidFill>
                <a:effectLst>
                  <a:innerShdw blurRad="69850" dist="43180" dir="5400000">
                    <a:srgbClr val="000000">
                      <a:alpha val="65000"/>
                    </a:srgbClr>
                  </a:innerShdw>
                </a:effectLst>
              </a:rPr>
              <a:t> yang lain), </a:t>
            </a:r>
            <a:r>
              <a:rPr lang="en-US" sz="2800" b="1" dirty="0" err="1">
                <a:ln w="1905"/>
                <a:solidFill>
                  <a:srgbClr val="C00000"/>
                </a:solidFill>
                <a:effectLst>
                  <a:innerShdw blurRad="69850" dist="43180" dir="5400000">
                    <a:srgbClr val="000000">
                      <a:alpha val="65000"/>
                    </a:srgbClr>
                  </a:innerShdw>
                </a:effectLst>
              </a:rPr>
              <a:t>sesungguhnya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perbuatan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syirik</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itu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adalah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satu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kezaliman</a:t>
            </a:r>
            <a:r>
              <a:rPr lang="en-US" sz="2800" b="1" dirty="0">
                <a:ln w="1905"/>
                <a:solidFill>
                  <a:srgbClr val="C00000"/>
                </a:solidFill>
                <a:effectLst>
                  <a:innerShdw blurRad="69850" dist="43180" dir="5400000">
                    <a:srgbClr val="000000">
                      <a:alpha val="65000"/>
                    </a:srgbClr>
                  </a:innerShdw>
                </a:effectLst>
              </a:rPr>
              <a:t> yang </a:t>
            </a:r>
            <a:r>
              <a:rPr lang="en-US" sz="2800" b="1" dirty="0" err="1">
                <a:ln w="1905"/>
                <a:solidFill>
                  <a:srgbClr val="C00000"/>
                </a:solidFill>
                <a:effectLst>
                  <a:innerShdw blurRad="69850" dist="43180" dir="5400000">
                    <a:srgbClr val="000000">
                      <a:alpha val="65000"/>
                    </a:srgbClr>
                  </a:innerShdw>
                </a:effectLst>
              </a:rPr>
              <a:t>besar</a:t>
            </a:r>
            <a:r>
              <a:rPr lang="en-US" sz="2800" b="1" dirty="0">
                <a:ln w="1905"/>
                <a:solidFill>
                  <a:srgbClr val="C00000"/>
                </a:solidFill>
                <a:effectLst>
                  <a:innerShdw blurRad="69850" dist="43180" dir="5400000">
                    <a:srgbClr val="000000">
                      <a:alpha val="65000"/>
                    </a:srgbClr>
                  </a:innerShdw>
                </a:effectLst>
              </a:rPr>
              <a:t>". </a:t>
            </a:r>
          </a:p>
        </p:txBody>
      </p:sp>
      <p:sp>
        <p:nvSpPr>
          <p:cNvPr id="5" name="Snip Diagonal Corner Rectangle 5">
            <a:extLst>
              <a:ext uri="{FF2B5EF4-FFF2-40B4-BE49-F238E27FC236}">
                <a16:creationId xmlns:a16="http://schemas.microsoft.com/office/drawing/2014/main" id="{B99F7B4E-83DC-BDF3-5F5E-501ED07D7196}"/>
              </a:ext>
            </a:extLst>
          </p:cNvPr>
          <p:cNvSpPr/>
          <p:nvPr/>
        </p:nvSpPr>
        <p:spPr>
          <a:xfrm>
            <a:off x="280259" y="228600"/>
            <a:ext cx="8583482"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Fiman Allah SWT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Luqman ayat 13: </a:t>
            </a:r>
          </a:p>
        </p:txBody>
      </p:sp>
      <p:pic>
        <p:nvPicPr>
          <p:cNvPr id="10" name="Picture 9">
            <a:extLst>
              <a:ext uri="{FF2B5EF4-FFF2-40B4-BE49-F238E27FC236}">
                <a16:creationId xmlns:a16="http://schemas.microsoft.com/office/drawing/2014/main" id="{FDFB3EA3-70E7-4F31-B4EB-48E6B132C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88" y="1281741"/>
            <a:ext cx="8919221" cy="2536156"/>
          </a:xfrm>
          <a:prstGeom prst="rect">
            <a:avLst/>
          </a:prstGeom>
        </p:spPr>
      </p:pic>
    </p:spTree>
    <p:extLst>
      <p:ext uri="{BB962C8B-B14F-4D97-AF65-F5344CB8AC3E}">
        <p14:creationId xmlns:p14="http://schemas.microsoft.com/office/powerpoint/2010/main" val="1428172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C0C850-DA7C-7816-68D7-01B775DAB201}"/>
              </a:ext>
            </a:extLst>
          </p:cNvPr>
          <p:cNvPicPr>
            <a:picLocks noChangeAspect="1"/>
          </p:cNvPicPr>
          <p:nvPr/>
        </p:nvPicPr>
        <p:blipFill>
          <a:blip r:embed="rId3">
            <a:alphaModFix amt="50000"/>
          </a:blip>
          <a:stretch>
            <a:fillRect/>
          </a:stretch>
        </p:blipFill>
        <p:spPr>
          <a:xfrm>
            <a:off x="0" y="0"/>
            <a:ext cx="9144000" cy="6858000"/>
          </a:xfrm>
          <a:prstGeom prst="rect">
            <a:avLst/>
          </a:prstGeom>
        </p:spPr>
      </p:pic>
      <p:sp>
        <p:nvSpPr>
          <p:cNvPr id="9" name="Rectangle: Rounded Corners 8">
            <a:extLst>
              <a:ext uri="{FF2B5EF4-FFF2-40B4-BE49-F238E27FC236}">
                <a16:creationId xmlns:a16="http://schemas.microsoft.com/office/drawing/2014/main" id="{FA9C5201-3937-4A66-A830-C32FEA0519A1}"/>
              </a:ext>
            </a:extLst>
          </p:cNvPr>
          <p:cNvSpPr/>
          <p:nvPr/>
        </p:nvSpPr>
        <p:spPr>
          <a:xfrm>
            <a:off x="281763" y="2133600"/>
            <a:ext cx="8557437" cy="4495800"/>
          </a:xfrm>
          <a:prstGeom prst="roundRect">
            <a:avLst/>
          </a:prstGeom>
          <a:solidFill>
            <a:schemeClr val="accent3">
              <a:lumMod val="50000"/>
              <a:alpha val="50000"/>
            </a:schemeClr>
          </a:solidFill>
          <a:ln>
            <a:no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tlCol="0" anchor="ctr"/>
          <a:lstStyle/>
          <a:p>
            <a:pPr marL="571500" indent="-571500" algn="ctr">
              <a:buFont typeface="Wingdings" panose="05000000000000000000" pitchFamily="2" charset="2"/>
              <a:buChar char="Ø"/>
            </a:pP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Bermula dengan menitikberatkan aspek agama kepada anaknya. Ia secara tidak langsung mengingatkan kita akan kepentingan pendidikan agama, kerana ilmu agama dapat membentuk perwatakan dan budi pekerti seorang Muslim</a:t>
            </a:r>
            <a:endPar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1">
            <a:extLst>
              <a:ext uri="{FF2B5EF4-FFF2-40B4-BE49-F238E27FC236}">
                <a16:creationId xmlns:a16="http://schemas.microsoft.com/office/drawing/2014/main" id="{AB2DE3E0-5296-59FF-7B05-F4B0BA73FF3C}"/>
              </a:ext>
            </a:extLst>
          </p:cNvPr>
          <p:cNvSpPr/>
          <p:nvPr/>
        </p:nvSpPr>
        <p:spPr>
          <a:xfrm>
            <a:off x="914400" y="317871"/>
            <a:ext cx="7315200" cy="1009650"/>
          </a:xfrm>
          <a:prstGeom prst="roundRect">
            <a:avLst/>
          </a:prstGeom>
          <a:solidFill>
            <a:schemeClr val="accent3">
              <a:lumMod val="75000"/>
            </a:schemeClr>
          </a:solidFill>
          <a:ln>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Nasihat Luqman al Hakim </a:t>
            </a:r>
          </a:p>
        </p:txBody>
      </p:sp>
      <p:sp>
        <p:nvSpPr>
          <p:cNvPr id="4" name="L-Shape 3">
            <a:extLst>
              <a:ext uri="{FF2B5EF4-FFF2-40B4-BE49-F238E27FC236}">
                <a16:creationId xmlns:a16="http://schemas.microsoft.com/office/drawing/2014/main" id="{9827CB96-D4FD-E634-8E23-806018964677}"/>
              </a:ext>
            </a:extLst>
          </p:cNvPr>
          <p:cNvSpPr/>
          <p:nvPr/>
        </p:nvSpPr>
        <p:spPr>
          <a:xfrm rot="18819784">
            <a:off x="4268045" y="1109251"/>
            <a:ext cx="404610" cy="386154"/>
          </a:xfrm>
          <a:prstGeom prst="corner">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ln>
                <a:solidFill>
                  <a:srgbClr val="FFFF00"/>
                </a:solidFill>
              </a:ln>
              <a:solidFill>
                <a:srgbClr val="FFFF00"/>
              </a:solidFill>
              <a:effectLst>
                <a:outerShdw blurRad="50800" dist="38100" dir="16200000" rotWithShape="0">
                  <a:prstClr val="black">
                    <a:alpha val="40000"/>
                  </a:prstClr>
                </a:outerShdw>
              </a:effectLst>
            </a:endParaRPr>
          </a:p>
        </p:txBody>
      </p:sp>
      <p:sp>
        <p:nvSpPr>
          <p:cNvPr id="5" name="L-Shape 4">
            <a:extLst>
              <a:ext uri="{FF2B5EF4-FFF2-40B4-BE49-F238E27FC236}">
                <a16:creationId xmlns:a16="http://schemas.microsoft.com/office/drawing/2014/main" id="{87D835B3-79EF-7171-56F7-0752FAA0193C}"/>
              </a:ext>
            </a:extLst>
          </p:cNvPr>
          <p:cNvSpPr/>
          <p:nvPr/>
        </p:nvSpPr>
        <p:spPr>
          <a:xfrm rot="18819784">
            <a:off x="4268044" y="1377972"/>
            <a:ext cx="404610" cy="386154"/>
          </a:xfrm>
          <a:prstGeom prst="corner">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ln>
                <a:solidFill>
                  <a:srgbClr val="FFFF00"/>
                </a:solidFill>
              </a:ln>
              <a:solidFill>
                <a:srgbClr val="FFFF00"/>
              </a:solidFill>
              <a:effectLst>
                <a:outerShdw blurRad="50800" dist="38100" dir="16200000" rotWithShape="0">
                  <a:prstClr val="black">
                    <a:alpha val="40000"/>
                  </a:prstClr>
                </a:outerShdw>
              </a:effectLst>
            </a:endParaRPr>
          </a:p>
        </p:txBody>
      </p:sp>
      <p:sp>
        <p:nvSpPr>
          <p:cNvPr id="6" name="L-Shape 5">
            <a:extLst>
              <a:ext uri="{FF2B5EF4-FFF2-40B4-BE49-F238E27FC236}">
                <a16:creationId xmlns:a16="http://schemas.microsoft.com/office/drawing/2014/main" id="{7C1D0A52-A3A4-6830-19C5-DD13A883B4E8}"/>
              </a:ext>
            </a:extLst>
          </p:cNvPr>
          <p:cNvSpPr/>
          <p:nvPr/>
        </p:nvSpPr>
        <p:spPr>
          <a:xfrm rot="18819784">
            <a:off x="4268044" y="1657627"/>
            <a:ext cx="404610" cy="386154"/>
          </a:xfrm>
          <a:prstGeom prst="corner">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ln>
                <a:solidFill>
                  <a:srgbClr val="FFFF00"/>
                </a:solidFill>
              </a:ln>
              <a:solidFill>
                <a:srgbClr val="FFFF00"/>
              </a:solidFill>
              <a:effectLst>
                <a:outerShdw blurRad="50800" dist="38100" dir="16200000" rotWithShape="0">
                  <a:prstClr val="black">
                    <a:alpha val="40000"/>
                  </a:prstClr>
                </a:outerShdw>
              </a:effectLst>
            </a:endParaRPr>
          </a:p>
        </p:txBody>
      </p:sp>
    </p:spTree>
    <p:extLst>
      <p:ext uri="{BB962C8B-B14F-4D97-AF65-F5344CB8AC3E}">
        <p14:creationId xmlns:p14="http://schemas.microsoft.com/office/powerpoint/2010/main" val="2433559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981DC0-2B68-9943-908B-0CB6E9980506}"/>
              </a:ext>
            </a:extLst>
          </p:cNvPr>
          <p:cNvPicPr>
            <a:picLocks noChangeAspect="1"/>
          </p:cNvPicPr>
          <p:nvPr/>
        </p:nvPicPr>
        <p:blipFill>
          <a:blip r:embed="rId3">
            <a:alphaModFix amt="50000"/>
          </a:blip>
          <a:stretch>
            <a:fillRect/>
          </a:stretch>
        </p:blipFill>
        <p:spPr>
          <a:xfrm>
            <a:off x="0" y="0"/>
            <a:ext cx="9144000" cy="6857999"/>
          </a:xfrm>
          <a:prstGeom prst="rect">
            <a:avLst/>
          </a:prstGeom>
        </p:spPr>
      </p:pic>
      <p:sp>
        <p:nvSpPr>
          <p:cNvPr id="9" name="Rectangle: Rounded Corners 8">
            <a:extLst>
              <a:ext uri="{FF2B5EF4-FFF2-40B4-BE49-F238E27FC236}">
                <a16:creationId xmlns:a16="http://schemas.microsoft.com/office/drawing/2014/main" id="{FA9C5201-3937-4A66-A830-C32FEA0519A1}"/>
              </a:ext>
            </a:extLst>
          </p:cNvPr>
          <p:cNvSpPr/>
          <p:nvPr/>
        </p:nvSpPr>
        <p:spPr>
          <a:xfrm>
            <a:off x="304800" y="2895600"/>
            <a:ext cx="8534400" cy="3124200"/>
          </a:xfrm>
          <a:prstGeom prst="roundRect">
            <a:avLst/>
          </a:prstGeom>
          <a:solidFill>
            <a:schemeClr val="accent3">
              <a:lumMod val="50000"/>
              <a:alpha val="50000"/>
            </a:schemeClr>
          </a:solidFill>
          <a:ln>
            <a:noFill/>
          </a:ln>
          <a:scene3d>
            <a:camera prst="orthographicFront"/>
            <a:lightRig rig="threePt" dir="t"/>
          </a:scene3d>
          <a:sp3d>
            <a:bevelT w="139700" h="139700" prst="divot"/>
          </a:sp3d>
        </p:spPr>
        <p:style>
          <a:lnRef idx="0">
            <a:scrgbClr r="0" g="0" b="0"/>
          </a:lnRef>
          <a:fillRef idx="0">
            <a:scrgbClr r="0" g="0" b="0"/>
          </a:fillRef>
          <a:effectRef idx="0">
            <a:scrgbClr r="0" g="0" b="0"/>
          </a:effectRef>
          <a:fontRef idx="minor">
            <a:schemeClr val="lt1"/>
          </a:fontRef>
        </p:style>
        <p:txBody>
          <a:bodyPr rtlCol="0" anchor="ctr"/>
          <a:lstStyle/>
          <a:p>
            <a:pPr marL="857250" indent="-857250" algn="ctr">
              <a:buFont typeface="Wingdings" panose="05000000000000000000" pitchFamily="2" charset="2"/>
              <a:buChar char="Ø"/>
            </a:pP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Adalah untuk terus berbuat baik dan taat kepada kedua ibu bapa dan ia dirakamkan dalam firman Allah SWT :</a:t>
            </a:r>
            <a:endPar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1">
            <a:extLst>
              <a:ext uri="{FF2B5EF4-FFF2-40B4-BE49-F238E27FC236}">
                <a16:creationId xmlns:a16="http://schemas.microsoft.com/office/drawing/2014/main" id="{AB2DE3E0-5296-59FF-7B05-F4B0BA73FF3C}"/>
              </a:ext>
            </a:extLst>
          </p:cNvPr>
          <p:cNvSpPr/>
          <p:nvPr/>
        </p:nvSpPr>
        <p:spPr>
          <a:xfrm>
            <a:off x="914400" y="612624"/>
            <a:ext cx="7315200" cy="1390650"/>
          </a:xfrm>
          <a:prstGeom prst="roundRect">
            <a:avLst/>
          </a:prstGeom>
          <a:solidFill>
            <a:schemeClr val="accent3">
              <a:lumMod val="75000"/>
            </a:schemeClr>
          </a:solidFill>
          <a:ln>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Nasihat Luqman Al-Hakim yang kedua </a:t>
            </a:r>
          </a:p>
        </p:txBody>
      </p:sp>
      <p:sp>
        <p:nvSpPr>
          <p:cNvPr id="5" name="L-Shape 4">
            <a:extLst>
              <a:ext uri="{FF2B5EF4-FFF2-40B4-BE49-F238E27FC236}">
                <a16:creationId xmlns:a16="http://schemas.microsoft.com/office/drawing/2014/main" id="{2C1C3A33-1585-8D50-B9B3-A8FEE0DA0DA3}"/>
              </a:ext>
            </a:extLst>
          </p:cNvPr>
          <p:cNvSpPr/>
          <p:nvPr/>
        </p:nvSpPr>
        <p:spPr>
          <a:xfrm rot="18819784">
            <a:off x="4268045" y="1822786"/>
            <a:ext cx="404610" cy="386154"/>
          </a:xfrm>
          <a:prstGeom prst="corner">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ln>
                <a:solidFill>
                  <a:srgbClr val="FFFF00"/>
                </a:solidFill>
              </a:ln>
              <a:solidFill>
                <a:srgbClr val="FFFF00"/>
              </a:solidFill>
              <a:effectLst>
                <a:outerShdw blurRad="50800" dist="38100" dir="16200000" rotWithShape="0">
                  <a:prstClr val="black">
                    <a:alpha val="40000"/>
                  </a:prstClr>
                </a:outerShdw>
              </a:effectLst>
            </a:endParaRPr>
          </a:p>
        </p:txBody>
      </p:sp>
      <p:sp>
        <p:nvSpPr>
          <p:cNvPr id="6" name="L-Shape 5">
            <a:extLst>
              <a:ext uri="{FF2B5EF4-FFF2-40B4-BE49-F238E27FC236}">
                <a16:creationId xmlns:a16="http://schemas.microsoft.com/office/drawing/2014/main" id="{C51AFBA7-8ACE-D1E0-8A69-8373384C684B}"/>
              </a:ext>
            </a:extLst>
          </p:cNvPr>
          <p:cNvSpPr/>
          <p:nvPr/>
        </p:nvSpPr>
        <p:spPr>
          <a:xfrm rot="18819784">
            <a:off x="4268044" y="2091507"/>
            <a:ext cx="404610" cy="386154"/>
          </a:xfrm>
          <a:prstGeom prst="corner">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ln>
                <a:solidFill>
                  <a:srgbClr val="FFFF00"/>
                </a:solidFill>
              </a:ln>
              <a:solidFill>
                <a:srgbClr val="FFFF00"/>
              </a:solidFill>
              <a:effectLst>
                <a:outerShdw blurRad="50800" dist="38100" dir="16200000" rotWithShape="0">
                  <a:prstClr val="black">
                    <a:alpha val="40000"/>
                  </a:prstClr>
                </a:outerShdw>
              </a:effectLst>
            </a:endParaRPr>
          </a:p>
        </p:txBody>
      </p:sp>
      <p:sp>
        <p:nvSpPr>
          <p:cNvPr id="7" name="L-Shape 6">
            <a:extLst>
              <a:ext uri="{FF2B5EF4-FFF2-40B4-BE49-F238E27FC236}">
                <a16:creationId xmlns:a16="http://schemas.microsoft.com/office/drawing/2014/main" id="{CE0A187C-6B5A-383A-EE77-11A256206906}"/>
              </a:ext>
            </a:extLst>
          </p:cNvPr>
          <p:cNvSpPr/>
          <p:nvPr/>
        </p:nvSpPr>
        <p:spPr>
          <a:xfrm rot="18819784">
            <a:off x="4268044" y="2371162"/>
            <a:ext cx="404610" cy="386154"/>
          </a:xfrm>
          <a:prstGeom prst="corner">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ln>
                <a:solidFill>
                  <a:srgbClr val="FFFF00"/>
                </a:solidFill>
              </a:ln>
              <a:solidFill>
                <a:srgbClr val="FFFF00"/>
              </a:solidFill>
              <a:effectLst>
                <a:outerShdw blurRad="50800" dist="38100" dir="16200000" rotWithShape="0">
                  <a:prstClr val="black">
                    <a:alpha val="40000"/>
                  </a:prstClr>
                </a:outerShdw>
              </a:effectLst>
            </a:endParaRPr>
          </a:p>
        </p:txBody>
      </p:sp>
    </p:spTree>
    <p:extLst>
      <p:ext uri="{BB962C8B-B14F-4D97-AF65-F5344CB8AC3E}">
        <p14:creationId xmlns:p14="http://schemas.microsoft.com/office/powerpoint/2010/main" val="2745798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6" name="Rectangle 5"/>
          <p:cNvSpPr/>
          <p:nvPr/>
        </p:nvSpPr>
        <p:spPr>
          <a:xfrm>
            <a:off x="158480" y="3318570"/>
            <a:ext cx="8827037" cy="3539430"/>
          </a:xfrm>
          <a:prstGeom prst="rect">
            <a:avLst/>
          </a:prstGeom>
        </p:spPr>
        <p:txBody>
          <a:bodyPr wrap="square">
            <a:spAutoFit/>
          </a:bodyPr>
          <a:lstStyle/>
          <a:p>
            <a:pPr algn="just"/>
            <a:r>
              <a:rPr lang="sv-SE" sz="24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effectLst>
                  <a:innerShdw blurRad="69850" dist="43180" dir="5400000">
                    <a:srgbClr val="000000">
                      <a:alpha val="65000"/>
                    </a:srgbClr>
                  </a:innerShdw>
                </a:effectLst>
              </a:rPr>
              <a:t>Maksudnya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a:ln w="1905"/>
                <a:solidFill>
                  <a:srgbClr val="C00000"/>
                </a:solidFill>
                <a:effectLst>
                  <a:innerShdw blurRad="69850" dist="43180" dir="5400000">
                    <a:srgbClr val="000000">
                      <a:alpha val="65000"/>
                    </a:srgbClr>
                  </a:innerShdw>
                </a:effectLst>
              </a:rPr>
              <a:t>: Dan Kami </a:t>
            </a:r>
            <a:r>
              <a:rPr lang="en-US" sz="2800" b="1" dirty="0" err="1">
                <a:ln w="1905"/>
                <a:solidFill>
                  <a:srgbClr val="C00000"/>
                </a:solidFill>
                <a:effectLst>
                  <a:innerShdw blurRad="69850" dist="43180" dir="5400000">
                    <a:srgbClr val="000000">
                      <a:alpha val="65000"/>
                    </a:srgbClr>
                  </a:innerShdw>
                </a:effectLst>
              </a:rPr>
              <a:t>wajibkan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manusia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berbuat</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baik</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kepada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kedua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ibu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bapanya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ibunya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telah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mengandungnya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dengan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menanggung</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kelemahan</a:t>
            </a:r>
            <a:r>
              <a:rPr lang="en-US" sz="2800" b="1" dirty="0">
                <a:ln w="1905"/>
                <a:solidFill>
                  <a:srgbClr val="C00000"/>
                </a:solidFill>
                <a:effectLst>
                  <a:innerShdw blurRad="69850" dist="43180" dir="5400000">
                    <a:srgbClr val="000000">
                      <a:alpha val="65000"/>
                    </a:srgbClr>
                  </a:innerShdw>
                </a:effectLst>
              </a:rPr>
              <a:t> demi </a:t>
            </a:r>
            <a:r>
              <a:rPr lang="en-US" sz="2800" b="1" dirty="0" err="1">
                <a:ln w="1905"/>
                <a:solidFill>
                  <a:srgbClr val="C00000"/>
                </a:solidFill>
                <a:effectLst>
                  <a:innerShdw blurRad="69850" dist="43180" dir="5400000">
                    <a:srgbClr val="000000">
                      <a:alpha val="65000"/>
                    </a:srgbClr>
                  </a:innerShdw>
                </a:effectLst>
              </a:rPr>
              <a:t>kelemahan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dari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awal</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mengandung</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hingga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akhir</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menyusunya</a:t>
            </a:r>
            <a:r>
              <a:rPr lang="en-US" sz="2800" b="1" dirty="0">
                <a:ln w="1905"/>
                <a:solidFill>
                  <a:srgbClr val="C00000"/>
                </a:solidFill>
                <a:effectLst>
                  <a:innerShdw blurRad="69850" dist="43180" dir="5400000">
                    <a:srgbClr val="000000">
                      <a:alpha val="65000"/>
                    </a:srgbClr>
                  </a:innerShdw>
                </a:effectLst>
              </a:rPr>
              <a:t>), dan </a:t>
            </a:r>
            <a:r>
              <a:rPr lang="en-US" sz="2800" b="1" dirty="0" err="1">
                <a:ln w="1905"/>
                <a:solidFill>
                  <a:srgbClr val="C00000"/>
                </a:solidFill>
                <a:effectLst>
                  <a:innerShdw blurRad="69850" dist="43180" dir="5400000">
                    <a:srgbClr val="000000">
                      <a:alpha val="65000"/>
                    </a:srgbClr>
                  </a:innerShdw>
                </a:effectLst>
              </a:rPr>
              <a:t>tempoh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menceraikan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susunya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ialah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dalam</a:t>
            </a:r>
            <a:r>
              <a:rPr lang="en-US" sz="2800" b="1" dirty="0">
                <a:ln w="1905"/>
                <a:solidFill>
                  <a:srgbClr val="C00000"/>
                </a:solidFill>
                <a:effectLst>
                  <a:innerShdw blurRad="69850" dist="43180" dir="5400000">
                    <a:srgbClr val="000000">
                      <a:alpha val="65000"/>
                    </a:srgbClr>
                  </a:innerShdw>
                </a:effectLst>
              </a:rPr>
              <a:t> masa </a:t>
            </a:r>
            <a:r>
              <a:rPr lang="en-US" sz="2800" b="1" dirty="0" err="1">
                <a:ln w="1905"/>
                <a:solidFill>
                  <a:srgbClr val="C00000"/>
                </a:solidFill>
                <a:effectLst>
                  <a:innerShdw blurRad="69850" dist="43180" dir="5400000">
                    <a:srgbClr val="000000">
                      <a:alpha val="65000"/>
                    </a:srgbClr>
                  </a:innerShdw>
                </a:effectLst>
              </a:rPr>
              <a:t>dua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tahun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dengan</a:t>
            </a:r>
            <a:r>
              <a:rPr lang="en-US" sz="2800" b="1" dirty="0">
                <a:ln w="1905"/>
                <a:solidFill>
                  <a:srgbClr val="C00000"/>
                </a:solidFill>
                <a:effectLst>
                  <a:innerShdw blurRad="69850" dist="43180" dir="5400000">
                    <a:srgbClr val="000000">
                      <a:alpha val="65000"/>
                    </a:srgbClr>
                  </a:innerShdw>
                </a:effectLst>
              </a:rPr>
              <a:t> yang </a:t>
            </a:r>
            <a:r>
              <a:rPr lang="en-US" sz="2800" b="1" dirty="0" err="1">
                <a:ln w="1905"/>
                <a:solidFill>
                  <a:srgbClr val="C00000"/>
                </a:solidFill>
                <a:effectLst>
                  <a:innerShdw blurRad="69850" dist="43180" dir="5400000">
                    <a:srgbClr val="000000">
                      <a:alpha val="65000"/>
                    </a:srgbClr>
                  </a:innerShdw>
                </a:effectLst>
              </a:rPr>
              <a:t>demikian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bersyukurlah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kepadaKu</a:t>
            </a:r>
            <a:r>
              <a:rPr lang="en-US" sz="2800" b="1" dirty="0">
                <a:ln w="1905"/>
                <a:solidFill>
                  <a:srgbClr val="C00000"/>
                </a:solidFill>
                <a:effectLst>
                  <a:innerShdw blurRad="69850" dist="43180" dir="5400000">
                    <a:srgbClr val="000000">
                      <a:alpha val="65000"/>
                    </a:srgbClr>
                  </a:innerShdw>
                </a:effectLst>
              </a:rPr>
              <a:t> dan </a:t>
            </a:r>
            <a:r>
              <a:rPr lang="en-US" sz="2800" b="1" dirty="0" err="1">
                <a:ln w="1905"/>
                <a:solidFill>
                  <a:srgbClr val="C00000"/>
                </a:solidFill>
                <a:effectLst>
                  <a:innerShdw blurRad="69850" dist="43180" dir="5400000">
                    <a:srgbClr val="000000">
                      <a:alpha val="65000"/>
                    </a:srgbClr>
                  </a:innerShdw>
                </a:effectLst>
              </a:rPr>
              <a:t>kepada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kedua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ibubapamu</a:t>
            </a:r>
            <a:r>
              <a:rPr lang="en-US" sz="2800" b="1" dirty="0">
                <a:ln w="1905"/>
                <a:solidFill>
                  <a:srgbClr val="C00000"/>
                </a:solidFill>
                <a:effectLst>
                  <a:innerShdw blurRad="69850" dist="43180" dir="5400000">
                    <a:srgbClr val="000000">
                      <a:alpha val="65000"/>
                    </a:srgbClr>
                  </a:innerShdw>
                </a:effectLst>
              </a:rPr>
              <a:t>; dan (</a:t>
            </a:r>
            <a:r>
              <a:rPr lang="en-US" sz="2800" b="1" dirty="0" err="1">
                <a:ln w="1905"/>
                <a:solidFill>
                  <a:srgbClr val="C00000"/>
                </a:solidFill>
                <a:effectLst>
                  <a:innerShdw blurRad="69850" dist="43180" dir="5400000">
                    <a:srgbClr val="000000">
                      <a:alpha val="65000"/>
                    </a:srgbClr>
                  </a:innerShdw>
                </a:effectLst>
              </a:rPr>
              <a:t>ingatlah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kepada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Akulah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jua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tempat</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kembali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untuk</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menerima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balasan</a:t>
            </a:r>
            <a:r>
              <a:rPr lang="en-US" sz="2800" b="1" dirty="0">
                <a:ln w="1905"/>
                <a:solidFill>
                  <a:srgbClr val="C00000"/>
                </a:solidFill>
                <a:effectLst>
                  <a:innerShdw blurRad="69850" dist="43180" dir="5400000">
                    <a:srgbClr val="000000">
                      <a:alpha val="65000"/>
                    </a:srgbClr>
                  </a:innerShdw>
                </a:effectLst>
              </a:rPr>
              <a:t>).</a:t>
            </a:r>
          </a:p>
        </p:txBody>
      </p:sp>
      <p:sp>
        <p:nvSpPr>
          <p:cNvPr id="5" name="Snip Diagonal Corner Rectangle 5">
            <a:extLst>
              <a:ext uri="{FF2B5EF4-FFF2-40B4-BE49-F238E27FC236}">
                <a16:creationId xmlns:a16="http://schemas.microsoft.com/office/drawing/2014/main" id="{B99F7B4E-83DC-BDF3-5F5E-501ED07D7196}"/>
              </a:ext>
            </a:extLst>
          </p:cNvPr>
          <p:cNvSpPr/>
          <p:nvPr/>
        </p:nvSpPr>
        <p:spPr>
          <a:xfrm>
            <a:off x="280259" y="228600"/>
            <a:ext cx="8583482"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Fiman Allah SWT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Lukman ayat 14: </a:t>
            </a:r>
          </a:p>
        </p:txBody>
      </p:sp>
      <p:pic>
        <p:nvPicPr>
          <p:cNvPr id="4" name="Picture 3">
            <a:extLst>
              <a:ext uri="{FF2B5EF4-FFF2-40B4-BE49-F238E27FC236}">
                <a16:creationId xmlns:a16="http://schemas.microsoft.com/office/drawing/2014/main" id="{CD0DF2DA-CD9E-4B66-9BAE-723FD6647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18" y="1143000"/>
            <a:ext cx="8852159" cy="2334970"/>
          </a:xfrm>
          <a:prstGeom prst="rect">
            <a:avLst/>
          </a:prstGeom>
        </p:spPr>
      </p:pic>
    </p:spTree>
    <p:extLst>
      <p:ext uri="{BB962C8B-B14F-4D97-AF65-F5344CB8AC3E}">
        <p14:creationId xmlns:p14="http://schemas.microsoft.com/office/powerpoint/2010/main" val="908791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l="-21000" r="-21000"/>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F89A3F-485E-48C8-AD8C-9E4CE25CD10B}"/>
              </a:ext>
            </a:extLst>
          </p:cNvPr>
          <p:cNvPicPr>
            <a:picLocks noChangeAspect="1"/>
          </p:cNvPicPr>
          <p:nvPr/>
        </p:nvPicPr>
        <p:blipFill>
          <a:blip r:embed="rId3">
            <a:alphaModFix amt="50000"/>
          </a:blip>
          <a:stretch>
            <a:fillRect/>
          </a:stretch>
        </p:blipFill>
        <p:spPr>
          <a:xfrm>
            <a:off x="0" y="0"/>
            <a:ext cx="9144000" cy="6857999"/>
          </a:xfrm>
          <a:prstGeom prst="rect">
            <a:avLst/>
          </a:prstGeom>
        </p:spPr>
      </p:pic>
      <p:sp>
        <p:nvSpPr>
          <p:cNvPr id="9" name="Rectangle: Rounded Corners 8">
            <a:extLst>
              <a:ext uri="{FF2B5EF4-FFF2-40B4-BE49-F238E27FC236}">
                <a16:creationId xmlns:a16="http://schemas.microsoft.com/office/drawing/2014/main" id="{FA9C5201-3937-4A66-A830-C32FEA0519A1}"/>
              </a:ext>
            </a:extLst>
          </p:cNvPr>
          <p:cNvSpPr/>
          <p:nvPr/>
        </p:nvSpPr>
        <p:spPr>
          <a:xfrm>
            <a:off x="304800" y="2667001"/>
            <a:ext cx="8534400" cy="3962399"/>
          </a:xfrm>
          <a:prstGeom prst="roundRect">
            <a:avLst/>
          </a:prstGeom>
          <a:solidFill>
            <a:schemeClr val="accent3">
              <a:lumMod val="50000"/>
              <a:alpha val="50000"/>
            </a:schemeClr>
          </a:solidFill>
          <a:ln>
            <a:noFill/>
          </a:ln>
          <a:scene3d>
            <a:camera prst="orthographicFront"/>
            <a:lightRig rig="threePt" dir="t"/>
          </a:scene3d>
          <a:sp3d>
            <a:bevelT w="139700" h="139700" prst="divot"/>
          </a:sp3d>
        </p:spPr>
        <p:style>
          <a:lnRef idx="0">
            <a:scrgbClr r="0" g="0" b="0"/>
          </a:lnRef>
          <a:fillRef idx="0">
            <a:scrgbClr r="0" g="0" b="0"/>
          </a:fillRef>
          <a:effectRef idx="0">
            <a:scrgbClr r="0" g="0" b="0"/>
          </a:effectRef>
          <a:fontRef idx="minor">
            <a:schemeClr val="lt1"/>
          </a:fontRef>
        </p:style>
        <p:txBody>
          <a:bodyPr rtlCol="0" anchor="ctr"/>
          <a:lstStyle/>
          <a:p>
            <a:pPr marL="857250" indent="-857250" algn="ctr">
              <a:buFont typeface="Wingdings" panose="05000000000000000000" pitchFamily="2" charset="2"/>
              <a:buChar char="Ø"/>
            </a:pPr>
            <a:r>
              <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BERTANGGUNGJAWAB Setiap perbuatan akan dipersoalkan di Akhirat walau sekecil manapun</a:t>
            </a:r>
          </a:p>
          <a:p>
            <a:pPr marL="857250" indent="-857250" algn="ctr">
              <a:buFont typeface="Wingdings" panose="05000000000000000000" pitchFamily="2" charset="2"/>
              <a:buChar char="Ø"/>
            </a:pP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Memelihara solat, berbuat baik, jauh munkar dan sabar dalam hadapi ujian</a:t>
            </a:r>
            <a:endParaRPr lang="fi-FI" sz="4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1">
            <a:extLst>
              <a:ext uri="{FF2B5EF4-FFF2-40B4-BE49-F238E27FC236}">
                <a16:creationId xmlns:a16="http://schemas.microsoft.com/office/drawing/2014/main" id="{AB2DE3E0-5296-59FF-7B05-F4B0BA73FF3C}"/>
              </a:ext>
            </a:extLst>
          </p:cNvPr>
          <p:cNvSpPr/>
          <p:nvPr/>
        </p:nvSpPr>
        <p:spPr>
          <a:xfrm>
            <a:off x="914400" y="612624"/>
            <a:ext cx="7315200" cy="1390650"/>
          </a:xfrm>
          <a:prstGeom prst="roundRect">
            <a:avLst/>
          </a:prstGeom>
          <a:solidFill>
            <a:schemeClr val="accent3">
              <a:lumMod val="75000"/>
            </a:schemeClr>
          </a:solidFill>
          <a:ln>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Nasihat Luqman Al-Hakim yang ketiga </a:t>
            </a:r>
          </a:p>
        </p:txBody>
      </p:sp>
      <p:sp>
        <p:nvSpPr>
          <p:cNvPr id="5" name="L-Shape 4">
            <a:extLst>
              <a:ext uri="{FF2B5EF4-FFF2-40B4-BE49-F238E27FC236}">
                <a16:creationId xmlns:a16="http://schemas.microsoft.com/office/drawing/2014/main" id="{2C1C3A33-1585-8D50-B9B3-A8FEE0DA0DA3}"/>
              </a:ext>
            </a:extLst>
          </p:cNvPr>
          <p:cNvSpPr/>
          <p:nvPr/>
        </p:nvSpPr>
        <p:spPr>
          <a:xfrm rot="18819784">
            <a:off x="4268045" y="1822786"/>
            <a:ext cx="404610" cy="386154"/>
          </a:xfrm>
          <a:prstGeom prst="corner">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ln>
                <a:solidFill>
                  <a:srgbClr val="FFFF00"/>
                </a:solidFill>
              </a:ln>
              <a:solidFill>
                <a:srgbClr val="FFFF00"/>
              </a:solidFill>
              <a:effectLst>
                <a:outerShdw blurRad="50800" dist="38100" dir="16200000" rotWithShape="0">
                  <a:prstClr val="black">
                    <a:alpha val="40000"/>
                  </a:prstClr>
                </a:outerShdw>
              </a:effectLst>
            </a:endParaRPr>
          </a:p>
        </p:txBody>
      </p:sp>
      <p:sp>
        <p:nvSpPr>
          <p:cNvPr id="6" name="L-Shape 5">
            <a:extLst>
              <a:ext uri="{FF2B5EF4-FFF2-40B4-BE49-F238E27FC236}">
                <a16:creationId xmlns:a16="http://schemas.microsoft.com/office/drawing/2014/main" id="{C51AFBA7-8ACE-D1E0-8A69-8373384C684B}"/>
              </a:ext>
            </a:extLst>
          </p:cNvPr>
          <p:cNvSpPr/>
          <p:nvPr/>
        </p:nvSpPr>
        <p:spPr>
          <a:xfrm rot="18819784">
            <a:off x="4268044" y="2091507"/>
            <a:ext cx="404610" cy="386154"/>
          </a:xfrm>
          <a:prstGeom prst="corner">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ln>
                <a:solidFill>
                  <a:srgbClr val="FFFF00"/>
                </a:solidFill>
              </a:ln>
              <a:solidFill>
                <a:srgbClr val="FFFF00"/>
              </a:solidFill>
              <a:effectLst>
                <a:outerShdw blurRad="50800" dist="38100" dir="16200000" rotWithShape="0">
                  <a:prstClr val="black">
                    <a:alpha val="40000"/>
                  </a:prstClr>
                </a:outerShdw>
              </a:effectLst>
            </a:endParaRPr>
          </a:p>
        </p:txBody>
      </p:sp>
      <p:sp>
        <p:nvSpPr>
          <p:cNvPr id="7" name="L-Shape 6">
            <a:extLst>
              <a:ext uri="{FF2B5EF4-FFF2-40B4-BE49-F238E27FC236}">
                <a16:creationId xmlns:a16="http://schemas.microsoft.com/office/drawing/2014/main" id="{CE0A187C-6B5A-383A-EE77-11A256206906}"/>
              </a:ext>
            </a:extLst>
          </p:cNvPr>
          <p:cNvSpPr/>
          <p:nvPr/>
        </p:nvSpPr>
        <p:spPr>
          <a:xfrm rot="18819784">
            <a:off x="4268044" y="2371162"/>
            <a:ext cx="404610" cy="386154"/>
          </a:xfrm>
          <a:prstGeom prst="corner">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ln>
                <a:solidFill>
                  <a:srgbClr val="FFFF00"/>
                </a:solidFill>
              </a:ln>
              <a:solidFill>
                <a:srgbClr val="FFFF00"/>
              </a:solidFill>
              <a:effectLst>
                <a:outerShdw blurRad="50800" dist="38100" dir="16200000" rotWithShape="0">
                  <a:prstClr val="black">
                    <a:alpha val="40000"/>
                  </a:prstClr>
                </a:outerShdw>
              </a:effectLst>
            </a:endParaRPr>
          </a:p>
        </p:txBody>
      </p:sp>
    </p:spTree>
    <p:extLst>
      <p:ext uri="{BB962C8B-B14F-4D97-AF65-F5344CB8AC3E}">
        <p14:creationId xmlns:p14="http://schemas.microsoft.com/office/powerpoint/2010/main" val="3787420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25000" r="-70000"/>
          </a:stretch>
        </a:blipFill>
        <a:effectLst/>
      </p:bgPr>
    </p:bg>
    <p:spTree>
      <p:nvGrpSpPr>
        <p:cNvPr id="1" name=""/>
        <p:cNvGrpSpPr/>
        <p:nvPr/>
      </p:nvGrpSpPr>
      <p:grpSpPr>
        <a:xfrm>
          <a:off x="0" y="0"/>
          <a:ext cx="0" cy="0"/>
          <a:chOff x="0" y="0"/>
          <a:chExt cx="0" cy="0"/>
        </a:xfrm>
      </p:grpSpPr>
      <p:sp>
        <p:nvSpPr>
          <p:cNvPr id="6" name="Rectangle 5"/>
          <p:cNvSpPr/>
          <p:nvPr/>
        </p:nvSpPr>
        <p:spPr>
          <a:xfrm>
            <a:off x="158479" y="3749457"/>
            <a:ext cx="8827037" cy="3108543"/>
          </a:xfrm>
          <a:prstGeom prst="rect">
            <a:avLst/>
          </a:prstGeom>
        </p:spPr>
        <p:txBody>
          <a:bodyPr wrap="square">
            <a:spAutoFit/>
          </a:bodyPr>
          <a:lstStyle/>
          <a:p>
            <a:pPr algn="just"/>
            <a:r>
              <a:rPr lang="sv-SE" sz="24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effectLst>
                  <a:innerShdw blurRad="69850" dist="43180" dir="5400000">
                    <a:srgbClr val="000000">
                      <a:alpha val="65000"/>
                    </a:srgbClr>
                  </a:innerShdw>
                </a:effectLst>
              </a:rPr>
              <a:t>Maksudnya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Wahai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anak</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kesayanganku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dirikanlah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sembahyang</a:t>
            </a:r>
            <a:r>
              <a:rPr lang="en-US" sz="2800" b="1" dirty="0">
                <a:ln w="1905"/>
                <a:solidFill>
                  <a:srgbClr val="C00000"/>
                </a:solidFill>
                <a:effectLst>
                  <a:innerShdw blurRad="69850" dist="43180" dir="5400000">
                    <a:srgbClr val="000000">
                      <a:alpha val="65000"/>
                    </a:srgbClr>
                  </a:innerShdw>
                </a:effectLst>
              </a:rPr>
              <a:t>, dan </a:t>
            </a:r>
            <a:r>
              <a:rPr lang="en-US" sz="2800" b="1" dirty="0" err="1">
                <a:ln w="1905"/>
                <a:solidFill>
                  <a:srgbClr val="C00000"/>
                </a:solidFill>
                <a:effectLst>
                  <a:innerShdw blurRad="69850" dist="43180" dir="5400000">
                    <a:srgbClr val="000000">
                      <a:alpha val="65000"/>
                    </a:srgbClr>
                  </a:innerShdw>
                </a:effectLst>
              </a:rPr>
              <a:t>suruhlah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berbuat</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kebaikan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serta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laranglah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daripada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melakukan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perbuatan</a:t>
            </a:r>
            <a:r>
              <a:rPr lang="en-US" sz="2800" b="1" dirty="0">
                <a:ln w="1905"/>
                <a:solidFill>
                  <a:srgbClr val="C00000"/>
                </a:solidFill>
                <a:effectLst>
                  <a:innerShdw blurRad="69850" dist="43180" dir="5400000">
                    <a:srgbClr val="000000">
                      <a:alpha val="65000"/>
                    </a:srgbClr>
                  </a:innerShdw>
                </a:effectLst>
              </a:rPr>
              <a:t> yang </a:t>
            </a:r>
            <a:r>
              <a:rPr lang="en-US" sz="2800" b="1" dirty="0" err="1">
                <a:ln w="1905"/>
                <a:solidFill>
                  <a:srgbClr val="C00000"/>
                </a:solidFill>
                <a:effectLst>
                  <a:innerShdw blurRad="69850" dist="43180" dir="5400000">
                    <a:srgbClr val="000000">
                      <a:alpha val="65000"/>
                    </a:srgbClr>
                  </a:innerShdw>
                </a:effectLst>
              </a:rPr>
              <a:t>mungkar</a:t>
            </a:r>
            <a:r>
              <a:rPr lang="en-US" sz="2800" b="1" dirty="0">
                <a:ln w="1905"/>
                <a:solidFill>
                  <a:srgbClr val="C00000"/>
                </a:solidFill>
                <a:effectLst>
                  <a:innerShdw blurRad="69850" dist="43180" dir="5400000">
                    <a:srgbClr val="000000">
                      <a:alpha val="65000"/>
                    </a:srgbClr>
                  </a:innerShdw>
                </a:effectLst>
              </a:rPr>
              <a:t>, dan </a:t>
            </a:r>
            <a:r>
              <a:rPr lang="en-US" sz="2800" b="1" dirty="0" err="1">
                <a:ln w="1905"/>
                <a:solidFill>
                  <a:srgbClr val="C00000"/>
                </a:solidFill>
                <a:effectLst>
                  <a:innerShdw blurRad="69850" dist="43180" dir="5400000">
                    <a:srgbClr val="000000">
                      <a:alpha val="65000"/>
                    </a:srgbClr>
                  </a:innerShdw>
                </a:effectLst>
              </a:rPr>
              <a:t>bersabarlah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atas</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segala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bala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bencana</a:t>
            </a:r>
            <a:r>
              <a:rPr lang="en-US" sz="2800" b="1" dirty="0">
                <a:ln w="1905"/>
                <a:solidFill>
                  <a:srgbClr val="C00000"/>
                </a:solidFill>
                <a:effectLst>
                  <a:innerShdw blurRad="69850" dist="43180" dir="5400000">
                    <a:srgbClr val="000000">
                      <a:alpha val="65000"/>
                    </a:srgbClr>
                  </a:innerShdw>
                </a:effectLst>
              </a:rPr>
              <a:t> yang </a:t>
            </a:r>
            <a:r>
              <a:rPr lang="en-US" sz="2800" b="1" dirty="0" err="1">
                <a:ln w="1905"/>
                <a:solidFill>
                  <a:srgbClr val="C00000"/>
                </a:solidFill>
                <a:effectLst>
                  <a:innerShdw blurRad="69850" dist="43180" dir="5400000">
                    <a:srgbClr val="000000">
                      <a:alpha val="65000"/>
                    </a:srgbClr>
                  </a:innerShdw>
                </a:effectLst>
              </a:rPr>
              <a:t>menimpamu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Sesungguhnya</a:t>
            </a:r>
            <a:r>
              <a:rPr lang="en-US" sz="2800" b="1" dirty="0">
                <a:ln w="1905"/>
                <a:solidFill>
                  <a:srgbClr val="C00000"/>
                </a:solidFill>
                <a:effectLst>
                  <a:innerShdw blurRad="69850" dist="43180" dir="5400000">
                    <a:srgbClr val="000000">
                      <a:alpha val="65000"/>
                    </a:srgbClr>
                  </a:innerShdw>
                </a:effectLst>
              </a:rPr>
              <a:t> yang </a:t>
            </a:r>
            <a:r>
              <a:rPr lang="en-US" sz="2800" b="1" dirty="0" err="1">
                <a:ln w="1905"/>
                <a:solidFill>
                  <a:srgbClr val="C00000"/>
                </a:solidFill>
                <a:effectLst>
                  <a:innerShdw blurRad="69850" dist="43180" dir="5400000">
                    <a:srgbClr val="000000">
                      <a:alpha val="65000"/>
                    </a:srgbClr>
                  </a:innerShdw>
                </a:effectLst>
              </a:rPr>
              <a:t>demikian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itu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adalah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dari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perkara-perkara</a:t>
            </a:r>
            <a:r>
              <a:rPr lang="en-US" sz="2800" b="1" dirty="0">
                <a:ln w="1905"/>
                <a:solidFill>
                  <a:srgbClr val="C00000"/>
                </a:solidFill>
                <a:effectLst>
                  <a:innerShdw blurRad="69850" dist="43180" dir="5400000">
                    <a:srgbClr val="000000">
                      <a:alpha val="65000"/>
                    </a:srgbClr>
                  </a:innerShdw>
                </a:effectLst>
              </a:rPr>
              <a:t> yang </a:t>
            </a:r>
            <a:r>
              <a:rPr lang="en-US" sz="2800" b="1" dirty="0" err="1">
                <a:ln w="1905"/>
                <a:solidFill>
                  <a:srgbClr val="C00000"/>
                </a:solidFill>
                <a:effectLst>
                  <a:innerShdw blurRad="69850" dist="43180" dir="5400000">
                    <a:srgbClr val="000000">
                      <a:alpha val="65000"/>
                    </a:srgbClr>
                  </a:innerShdw>
                </a:effectLst>
              </a:rPr>
              <a:t>dikehendaki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diambil</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berat</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melakukannya</a:t>
            </a:r>
            <a:r>
              <a:rPr lang="en-US" sz="2800" b="1" dirty="0">
                <a:ln w="1905"/>
                <a:solidFill>
                  <a:srgbClr val="C00000"/>
                </a:solidFill>
                <a:effectLst>
                  <a:innerShdw blurRad="69850" dist="43180" dir="5400000">
                    <a:srgbClr val="000000">
                      <a:alpha val="65000"/>
                    </a:srgbClr>
                  </a:innerShdw>
                </a:effectLst>
              </a:rPr>
              <a:t>. </a:t>
            </a:r>
          </a:p>
        </p:txBody>
      </p:sp>
      <p:sp>
        <p:nvSpPr>
          <p:cNvPr id="5" name="Snip Diagonal Corner Rectangle 5">
            <a:extLst>
              <a:ext uri="{FF2B5EF4-FFF2-40B4-BE49-F238E27FC236}">
                <a16:creationId xmlns:a16="http://schemas.microsoft.com/office/drawing/2014/main" id="{B99F7B4E-83DC-BDF3-5F5E-501ED07D7196}"/>
              </a:ext>
            </a:extLst>
          </p:cNvPr>
          <p:cNvSpPr/>
          <p:nvPr/>
        </p:nvSpPr>
        <p:spPr>
          <a:xfrm>
            <a:off x="280259" y="228600"/>
            <a:ext cx="8583482"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Fiman Allah SWT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Lukman ayat 17: </a:t>
            </a:r>
          </a:p>
        </p:txBody>
      </p:sp>
      <p:pic>
        <p:nvPicPr>
          <p:cNvPr id="14" name="Picture 13">
            <a:extLst>
              <a:ext uri="{FF2B5EF4-FFF2-40B4-BE49-F238E27FC236}">
                <a16:creationId xmlns:a16="http://schemas.microsoft.com/office/drawing/2014/main" id="{1C13592F-13FA-40A3-A670-FAE9B8588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2" y="1181199"/>
            <a:ext cx="9010669" cy="2530059"/>
          </a:xfrm>
          <a:prstGeom prst="rect">
            <a:avLst/>
          </a:prstGeom>
        </p:spPr>
      </p:pic>
    </p:spTree>
    <p:extLst>
      <p:ext uri="{BB962C8B-B14F-4D97-AF65-F5344CB8AC3E}">
        <p14:creationId xmlns:p14="http://schemas.microsoft.com/office/powerpoint/2010/main" val="3340259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E36275-24FC-AE1B-CA5A-D2F6470244A2}"/>
              </a:ext>
            </a:extLst>
          </p:cNvPr>
          <p:cNvPicPr>
            <a:picLocks noChangeAspect="1"/>
          </p:cNvPicPr>
          <p:nvPr/>
        </p:nvPicPr>
        <p:blipFill>
          <a:blip r:embed="rId3">
            <a:alphaModFix amt="50000"/>
          </a:blip>
          <a:stretch>
            <a:fillRect/>
          </a:stretch>
        </p:blipFill>
        <p:spPr>
          <a:xfrm>
            <a:off x="0" y="0"/>
            <a:ext cx="9144000" cy="6857999"/>
          </a:xfrm>
          <a:prstGeom prst="rect">
            <a:avLst/>
          </a:prstGeom>
        </p:spPr>
      </p:pic>
      <p:sp>
        <p:nvSpPr>
          <p:cNvPr id="9" name="Rectangle: Rounded Corners 8">
            <a:extLst>
              <a:ext uri="{FF2B5EF4-FFF2-40B4-BE49-F238E27FC236}">
                <a16:creationId xmlns:a16="http://schemas.microsoft.com/office/drawing/2014/main" id="{FA9C5201-3937-4A66-A830-C32FEA0519A1}"/>
              </a:ext>
            </a:extLst>
          </p:cNvPr>
          <p:cNvSpPr/>
          <p:nvPr/>
        </p:nvSpPr>
        <p:spPr>
          <a:xfrm>
            <a:off x="152400" y="2362200"/>
            <a:ext cx="8839200" cy="4343400"/>
          </a:xfrm>
          <a:prstGeom prst="roundRect">
            <a:avLst/>
          </a:prstGeom>
          <a:solidFill>
            <a:schemeClr val="accent3">
              <a:lumMod val="50000"/>
              <a:alpha val="50000"/>
            </a:schemeClr>
          </a:solidFill>
          <a:ln>
            <a:noFill/>
          </a:ln>
          <a:scene3d>
            <a:camera prst="orthographicFront"/>
            <a:lightRig rig="threePt" dir="t"/>
          </a:scene3d>
          <a:sp3d>
            <a:bevelT w="139700" h="139700" prst="divot"/>
          </a:sp3d>
        </p:spPr>
        <p:style>
          <a:lnRef idx="0">
            <a:scrgbClr r="0" g="0" b="0"/>
          </a:lnRef>
          <a:fillRef idx="0">
            <a:scrgbClr r="0" g="0" b="0"/>
          </a:fillRef>
          <a:effectRef idx="0">
            <a:scrgbClr r="0" g="0" b="0"/>
          </a:effectRef>
          <a:fontRef idx="minor">
            <a:schemeClr val="lt1"/>
          </a:fontRef>
        </p:style>
        <p:txBody>
          <a:bodyPr rtlCol="0" anchor="ctr">
            <a:scene3d>
              <a:camera prst="orthographicFront"/>
              <a:lightRig rig="soft" dir="t">
                <a:rot lat="0" lon="0" rev="15600000"/>
              </a:lightRig>
            </a:scene3d>
            <a:sp3d prstMaterial="softEdge"/>
          </a:bodyPr>
          <a:lstStyle/>
          <a:p>
            <a:pPr marL="457200" indent="-457200" algn="ctr">
              <a:buFont typeface="Wingdings" panose="05000000000000000000" pitchFamily="2" charset="2"/>
              <a:buChar char="Ø"/>
            </a:pPr>
            <a:r>
              <a:rPr lang="fi-FI" sz="3200" b="1" dirty="0">
                <a:ln>
                  <a:solidFill>
                    <a:schemeClr val="tx1"/>
                  </a:solidFill>
                </a:ln>
                <a:solidFill>
                  <a:schemeClr val="bg1"/>
                </a:solidFill>
                <a:latin typeface="Arial Black" pitchFamily="34" charset="0"/>
              </a:rPr>
              <a:t>Supaya menjaga tingkahlaku dan budi pekerti agar tidak menyombong diri atau memandang rendah kepada orang lain, dengan pengislahan dalaman rohani dengan merendahkan suara ketika berbicara dan melangkah dengan penuh adab sopan</a:t>
            </a:r>
            <a:endParaRPr lang="fi-FI" sz="4000" b="1" dirty="0">
              <a:ln>
                <a:solidFill>
                  <a:schemeClr val="tx1"/>
                </a:solidFill>
              </a:ln>
              <a:solidFill>
                <a:schemeClr val="bg1"/>
              </a:solidFill>
              <a:latin typeface="Arial Black" pitchFamily="34" charset="0"/>
            </a:endParaRPr>
          </a:p>
        </p:txBody>
      </p:sp>
      <p:sp>
        <p:nvSpPr>
          <p:cNvPr id="3" name="Rectangle: Rounded Corners 1">
            <a:extLst>
              <a:ext uri="{FF2B5EF4-FFF2-40B4-BE49-F238E27FC236}">
                <a16:creationId xmlns:a16="http://schemas.microsoft.com/office/drawing/2014/main" id="{0808471C-4130-3D2E-1B60-244917EA6DA8}"/>
              </a:ext>
            </a:extLst>
          </p:cNvPr>
          <p:cNvSpPr/>
          <p:nvPr/>
        </p:nvSpPr>
        <p:spPr>
          <a:xfrm>
            <a:off x="838200" y="228600"/>
            <a:ext cx="7162800" cy="1219200"/>
          </a:xfrm>
          <a:prstGeom prst="roundRect">
            <a:avLst>
              <a:gd name="adj" fmla="val 30953"/>
            </a:avLst>
          </a:prstGeom>
          <a:solidFill>
            <a:schemeClr val="accent3">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Selanjutnya nasihat Luqman al Hakim</a:t>
            </a:r>
          </a:p>
        </p:txBody>
      </p:sp>
      <p:sp>
        <p:nvSpPr>
          <p:cNvPr id="4" name="L-Shape 3">
            <a:extLst>
              <a:ext uri="{FF2B5EF4-FFF2-40B4-BE49-F238E27FC236}">
                <a16:creationId xmlns:a16="http://schemas.microsoft.com/office/drawing/2014/main" id="{D0A72C4E-F492-F36F-7549-1CA05658884D}"/>
              </a:ext>
            </a:extLst>
          </p:cNvPr>
          <p:cNvSpPr/>
          <p:nvPr/>
        </p:nvSpPr>
        <p:spPr>
          <a:xfrm rot="18819784">
            <a:off x="4191845" y="1403688"/>
            <a:ext cx="404610" cy="386154"/>
          </a:xfrm>
          <a:prstGeom prst="corner">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ln>
                <a:solidFill>
                  <a:srgbClr val="FFFF00"/>
                </a:solidFill>
              </a:ln>
              <a:solidFill>
                <a:srgbClr val="FFFF00"/>
              </a:solidFill>
              <a:effectLst>
                <a:outerShdw blurRad="50800" dist="38100" dir="16200000" rotWithShape="0">
                  <a:prstClr val="black">
                    <a:alpha val="40000"/>
                  </a:prstClr>
                </a:outerShdw>
              </a:effectLst>
            </a:endParaRPr>
          </a:p>
        </p:txBody>
      </p:sp>
      <p:sp>
        <p:nvSpPr>
          <p:cNvPr id="5" name="L-Shape 4">
            <a:extLst>
              <a:ext uri="{FF2B5EF4-FFF2-40B4-BE49-F238E27FC236}">
                <a16:creationId xmlns:a16="http://schemas.microsoft.com/office/drawing/2014/main" id="{EE492BAD-611A-166F-79FC-3CDDB9DA759A}"/>
              </a:ext>
            </a:extLst>
          </p:cNvPr>
          <p:cNvSpPr/>
          <p:nvPr/>
        </p:nvSpPr>
        <p:spPr>
          <a:xfrm rot="18819784">
            <a:off x="4191844" y="1672409"/>
            <a:ext cx="404610" cy="386154"/>
          </a:xfrm>
          <a:prstGeom prst="corner">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ln>
                <a:solidFill>
                  <a:srgbClr val="FFFF00"/>
                </a:solidFill>
              </a:ln>
              <a:solidFill>
                <a:srgbClr val="FFFF00"/>
              </a:solidFill>
              <a:effectLst>
                <a:outerShdw blurRad="50800" dist="38100" dir="16200000" rotWithShape="0">
                  <a:prstClr val="black">
                    <a:alpha val="40000"/>
                  </a:prstClr>
                </a:outerShdw>
              </a:effectLst>
            </a:endParaRPr>
          </a:p>
        </p:txBody>
      </p:sp>
      <p:sp>
        <p:nvSpPr>
          <p:cNvPr id="6" name="L-Shape 5">
            <a:extLst>
              <a:ext uri="{FF2B5EF4-FFF2-40B4-BE49-F238E27FC236}">
                <a16:creationId xmlns:a16="http://schemas.microsoft.com/office/drawing/2014/main" id="{B8E1C239-CBAC-B321-AE39-5F32D49AFFFD}"/>
              </a:ext>
            </a:extLst>
          </p:cNvPr>
          <p:cNvSpPr/>
          <p:nvPr/>
        </p:nvSpPr>
        <p:spPr>
          <a:xfrm rot="18819784">
            <a:off x="4191844" y="1952064"/>
            <a:ext cx="404610" cy="386154"/>
          </a:xfrm>
          <a:prstGeom prst="corner">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ln>
                <a:solidFill>
                  <a:srgbClr val="FFFF00"/>
                </a:solidFill>
              </a:ln>
              <a:solidFill>
                <a:srgbClr val="FFFF00"/>
              </a:solidFill>
              <a:effectLst>
                <a:outerShdw blurRad="50800" dist="38100" dir="16200000" rotWithShape="0">
                  <a:prstClr val="black">
                    <a:alpha val="40000"/>
                  </a:prstClr>
                </a:outerShdw>
              </a:effectLst>
            </a:endParaRPr>
          </a:p>
        </p:txBody>
      </p:sp>
    </p:spTree>
    <p:extLst>
      <p:ext uri="{BB962C8B-B14F-4D97-AF65-F5344CB8AC3E}">
        <p14:creationId xmlns:p14="http://schemas.microsoft.com/office/powerpoint/2010/main" val="2407690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25000" r="-70000"/>
          </a:stretch>
        </a:blipFill>
        <a:effectLst/>
      </p:bgPr>
    </p:bg>
    <p:spTree>
      <p:nvGrpSpPr>
        <p:cNvPr id="1" name=""/>
        <p:cNvGrpSpPr/>
        <p:nvPr/>
      </p:nvGrpSpPr>
      <p:grpSpPr>
        <a:xfrm>
          <a:off x="0" y="0"/>
          <a:ext cx="0" cy="0"/>
          <a:chOff x="0" y="0"/>
          <a:chExt cx="0" cy="0"/>
        </a:xfrm>
      </p:grpSpPr>
      <p:sp>
        <p:nvSpPr>
          <p:cNvPr id="6" name="Rectangle 5"/>
          <p:cNvSpPr/>
          <p:nvPr/>
        </p:nvSpPr>
        <p:spPr>
          <a:xfrm>
            <a:off x="158481" y="3318570"/>
            <a:ext cx="8827037" cy="3539430"/>
          </a:xfrm>
          <a:prstGeom prst="rect">
            <a:avLst/>
          </a:prstGeom>
        </p:spPr>
        <p:txBody>
          <a:bodyPr wrap="square">
            <a:spAutoFit/>
          </a:bodyPr>
          <a:lstStyle/>
          <a:p>
            <a:pPr algn="just"/>
            <a:r>
              <a:rPr lang="sv-SE" sz="24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effectLst>
                  <a:innerShdw blurRad="69850" dist="43180" dir="5400000">
                    <a:srgbClr val="000000">
                      <a:alpha val="65000"/>
                    </a:srgbClr>
                  </a:innerShdw>
                </a:effectLst>
              </a:rPr>
              <a:t>Maksudnya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a:ln w="1905"/>
                <a:solidFill>
                  <a:srgbClr val="C00000"/>
                </a:solidFill>
                <a:effectLst>
                  <a:innerShdw blurRad="69850" dist="43180" dir="5400000">
                    <a:srgbClr val="000000">
                      <a:alpha val="65000"/>
                    </a:srgbClr>
                  </a:innerShdw>
                </a:effectLst>
              </a:rPr>
              <a:t>: "Dan </a:t>
            </a:r>
            <a:r>
              <a:rPr lang="en-US" sz="2800" b="1" dirty="0" err="1">
                <a:ln w="1905"/>
                <a:solidFill>
                  <a:srgbClr val="C00000"/>
                </a:solidFill>
                <a:effectLst>
                  <a:innerShdw blurRad="69850" dist="43180" dir="5400000">
                    <a:srgbClr val="000000">
                      <a:alpha val="65000"/>
                    </a:srgbClr>
                  </a:innerShdw>
                </a:effectLst>
              </a:rPr>
              <a:t>janganlah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engkau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memalingkan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mukamu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kerana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memandang</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rendah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kepada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manusia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janganlah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engkau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berjalan</a:t>
            </a:r>
            <a:r>
              <a:rPr lang="en-US" sz="2800" b="1" dirty="0">
                <a:ln w="1905"/>
                <a:solidFill>
                  <a:srgbClr val="C00000"/>
                </a:solidFill>
                <a:effectLst>
                  <a:innerShdw blurRad="69850" dist="43180" dir="5400000">
                    <a:srgbClr val="000000">
                      <a:alpha val="65000"/>
                    </a:srgbClr>
                  </a:innerShdw>
                </a:effectLst>
              </a:rPr>
              <a:t> di </a:t>
            </a:r>
            <a:r>
              <a:rPr lang="en-US" sz="2800" b="1" dirty="0" err="1">
                <a:ln w="1905"/>
                <a:solidFill>
                  <a:srgbClr val="C00000"/>
                </a:solidFill>
                <a:effectLst>
                  <a:innerShdw blurRad="69850" dist="43180" dir="5400000">
                    <a:srgbClr val="000000">
                      <a:alpha val="65000"/>
                    </a:srgbClr>
                  </a:innerShdw>
                </a:effectLst>
              </a:rPr>
              <a:t>bumi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dengan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berlagak</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sombong</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sesungguhnya</a:t>
            </a:r>
            <a:r>
              <a:rPr lang="en-US" sz="2800" b="1" dirty="0">
                <a:ln w="1905"/>
                <a:solidFill>
                  <a:srgbClr val="C00000"/>
                </a:solidFill>
                <a:effectLst>
                  <a:innerShdw blurRad="69850" dist="43180" dir="5400000">
                    <a:srgbClr val="000000">
                      <a:alpha val="65000"/>
                    </a:srgbClr>
                  </a:innerShdw>
                </a:effectLst>
              </a:rPr>
              <a:t> Allah </a:t>
            </a:r>
            <a:r>
              <a:rPr lang="en-US" sz="2800" b="1" dirty="0" err="1">
                <a:ln w="1905"/>
                <a:solidFill>
                  <a:srgbClr val="C00000"/>
                </a:solidFill>
                <a:effectLst>
                  <a:innerShdw blurRad="69850" dist="43180" dir="5400000">
                    <a:srgbClr val="000000">
                      <a:alpha val="65000"/>
                    </a:srgbClr>
                  </a:innerShdw>
                </a:effectLst>
              </a:rPr>
              <a:t>tidak</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suka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kepada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tiap-tiap</a:t>
            </a:r>
            <a:r>
              <a:rPr lang="en-US" sz="2800" b="1" dirty="0">
                <a:ln w="1905"/>
                <a:solidFill>
                  <a:srgbClr val="C00000"/>
                </a:solidFill>
                <a:effectLst>
                  <a:innerShdw blurRad="69850" dist="43180" dir="5400000">
                    <a:srgbClr val="000000">
                      <a:alpha val="65000"/>
                    </a:srgbClr>
                  </a:innerShdw>
                </a:effectLst>
              </a:rPr>
              <a:t> orang yang </a:t>
            </a:r>
            <a:r>
              <a:rPr lang="en-US" sz="2800" b="1" dirty="0" err="1">
                <a:ln w="1905"/>
                <a:solidFill>
                  <a:srgbClr val="C00000"/>
                </a:solidFill>
                <a:effectLst>
                  <a:innerShdw blurRad="69850" dist="43180" dir="5400000">
                    <a:srgbClr val="000000">
                      <a:alpha val="65000"/>
                    </a:srgbClr>
                  </a:innerShdw>
                </a:effectLst>
              </a:rPr>
              <a:t>sombong</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takbur</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lagi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membanggakan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diri</a:t>
            </a:r>
            <a:r>
              <a:rPr lang="en-US" sz="2800" b="1" dirty="0">
                <a:ln w="1905"/>
                <a:solidFill>
                  <a:srgbClr val="C00000"/>
                </a:solidFill>
                <a:effectLst>
                  <a:innerShdw blurRad="69850" dist="43180" dir="5400000">
                    <a:srgbClr val="000000">
                      <a:alpha val="65000"/>
                    </a:srgbClr>
                  </a:innerShdw>
                </a:effectLst>
              </a:rPr>
              <a:t>. Dan </a:t>
            </a:r>
            <a:r>
              <a:rPr lang="en-US" sz="2800" b="1" dirty="0" err="1">
                <a:ln w="1905"/>
                <a:solidFill>
                  <a:srgbClr val="C00000"/>
                </a:solidFill>
                <a:effectLst>
                  <a:innerShdw blurRad="69850" dist="43180" dir="5400000">
                    <a:srgbClr val="000000">
                      <a:alpha val="65000"/>
                    </a:srgbClr>
                  </a:innerShdw>
                </a:effectLst>
              </a:rPr>
              <a:t>sederhanakanlah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langkahmu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semasa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berjalan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juga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rendahkanlah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suaramu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semasa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berkata</a:t>
            </a:r>
            <a:r>
              <a:rPr lang="en-US" sz="2800" b="1" dirty="0">
                <a:ln w="1905"/>
                <a:solidFill>
                  <a:srgbClr val="C00000"/>
                </a:solidFill>
                <a:effectLst>
                  <a:innerShdw blurRad="69850" dist="43180" dir="5400000">
                    <a:srgbClr val="000000">
                      <a:alpha val="65000"/>
                    </a:srgbClr>
                  </a:innerShdw>
                </a:effectLst>
              </a:rPr>
              <a:t>-kata), </a:t>
            </a:r>
            <a:r>
              <a:rPr lang="en-US" sz="2800" b="1" dirty="0" err="1">
                <a:ln w="1905"/>
                <a:solidFill>
                  <a:srgbClr val="C00000"/>
                </a:solidFill>
                <a:effectLst>
                  <a:innerShdw blurRad="69850" dist="43180" dir="5400000">
                    <a:srgbClr val="000000">
                      <a:alpha val="65000"/>
                    </a:srgbClr>
                  </a:innerShdw>
                </a:effectLst>
              </a:rPr>
              <a:t>sesungguhnya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seburuk-buruk</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suara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ialah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suara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keldai</a:t>
            </a:r>
            <a:r>
              <a:rPr lang="en-US" sz="2800" b="1" dirty="0">
                <a:ln w="1905"/>
                <a:solidFill>
                  <a:srgbClr val="C00000"/>
                </a:solidFill>
                <a:effectLst>
                  <a:innerShdw blurRad="69850" dist="43180" dir="5400000">
                    <a:srgbClr val="000000">
                      <a:alpha val="65000"/>
                    </a:srgbClr>
                  </a:innerShdw>
                </a:effectLst>
              </a:rPr>
              <a:t>".</a:t>
            </a:r>
          </a:p>
        </p:txBody>
      </p:sp>
      <p:sp>
        <p:nvSpPr>
          <p:cNvPr id="5" name="Snip Diagonal Corner Rectangle 5">
            <a:extLst>
              <a:ext uri="{FF2B5EF4-FFF2-40B4-BE49-F238E27FC236}">
                <a16:creationId xmlns:a16="http://schemas.microsoft.com/office/drawing/2014/main" id="{B99F7B4E-83DC-BDF3-5F5E-501ED07D7196}"/>
              </a:ext>
            </a:extLst>
          </p:cNvPr>
          <p:cNvSpPr/>
          <p:nvPr/>
        </p:nvSpPr>
        <p:spPr>
          <a:xfrm>
            <a:off x="280258" y="76200"/>
            <a:ext cx="8583482"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taala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Luqman 18-19 : </a:t>
            </a:r>
          </a:p>
        </p:txBody>
      </p:sp>
      <p:pic>
        <p:nvPicPr>
          <p:cNvPr id="4" name="Picture 3">
            <a:extLst>
              <a:ext uri="{FF2B5EF4-FFF2-40B4-BE49-F238E27FC236}">
                <a16:creationId xmlns:a16="http://schemas.microsoft.com/office/drawing/2014/main" id="{92955CBF-EF76-4E59-B4E9-8424FA079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346" y="1143000"/>
            <a:ext cx="8419306" cy="2493480"/>
          </a:xfrm>
          <a:prstGeom prst="rect">
            <a:avLst/>
          </a:prstGeom>
        </p:spPr>
      </p:pic>
    </p:spTree>
    <p:extLst>
      <p:ext uri="{BB962C8B-B14F-4D97-AF65-F5344CB8AC3E}">
        <p14:creationId xmlns:p14="http://schemas.microsoft.com/office/powerpoint/2010/main" val="3520948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7" y="-297"/>
            <a:ext cx="9144793" cy="6858594"/>
          </a:xfrm>
          <a:prstGeom prst="rect">
            <a:avLst/>
          </a:prstGeom>
        </p:spPr>
      </p:pic>
      <p:sp>
        <p:nvSpPr>
          <p:cNvPr id="4" name="Rectangle: Rounded Corners 8">
            <a:extLst>
              <a:ext uri="{FF2B5EF4-FFF2-40B4-BE49-F238E27FC236}">
                <a16:creationId xmlns:a16="http://schemas.microsoft.com/office/drawing/2014/main" id="{FA9C5201-3937-4A66-A830-C32FEA0519A1}"/>
              </a:ext>
            </a:extLst>
          </p:cNvPr>
          <p:cNvSpPr>
            <a:spLocks noGrp="1"/>
          </p:cNvSpPr>
          <p:nvPr>
            <p:ph idx="1"/>
          </p:nvPr>
        </p:nvSpPr>
        <p:spPr>
          <a:xfrm>
            <a:off x="533400" y="1143000"/>
            <a:ext cx="8229600" cy="4525963"/>
          </a:xfrm>
          <a:prstGeom prst="roundRect">
            <a:avLst/>
          </a:prstGeom>
          <a:solidFill>
            <a:schemeClr val="accent4"/>
          </a:solidFill>
          <a:ln/>
          <a:effectLst>
            <a:innerShdw blurRad="114300">
              <a:prstClr val="black"/>
            </a:inn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sv-SE" b="1" spc="50" dirty="0">
                <a:ln w="0"/>
                <a:solidFill>
                  <a:schemeClr val="bg2"/>
                </a:solidFill>
                <a:effectLst>
                  <a:innerShdw blurRad="63500" dist="50800" dir="13500000">
                    <a:srgbClr val="000000">
                      <a:alpha val="50000"/>
                    </a:srgbClr>
                  </a:innerShdw>
                </a:effectLst>
                <a:latin typeface="Arial Black" pitchFamily="34" charset="0"/>
              </a:rPr>
              <a:t>Bagi menjamin kesejahteraan hidup para remaja pada masa mendatang, pelbagai usaha ke arah peningkatan tahap keagamaan diri mereka perlu digembeling secara bersama, </a:t>
            </a:r>
            <a:endParaRPr lang="fi-FI" sz="3200" b="1" spc="50" dirty="0">
              <a:ln w="0"/>
              <a:solidFill>
                <a:schemeClr val="bg2"/>
              </a:solidFill>
              <a:effectLst>
                <a:innerShdw blurRad="63500" dist="50800" dir="13500000">
                  <a:srgbClr val="000000">
                    <a:alpha val="50000"/>
                  </a:srgbClr>
                </a:innerShdw>
              </a:effectLst>
              <a:latin typeface="Arial Black" pitchFamily="34" charset="0"/>
            </a:endParaRPr>
          </a:p>
        </p:txBody>
      </p:sp>
    </p:spTree>
    <p:extLst>
      <p:ext uri="{BB962C8B-B14F-4D97-AF65-F5344CB8AC3E}">
        <p14:creationId xmlns:p14="http://schemas.microsoft.com/office/powerpoint/2010/main" val="2527390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D4B0D4-162F-6C65-AB6D-F0B9629951A6}"/>
              </a:ext>
            </a:extLst>
          </p:cNvPr>
          <p:cNvPicPr>
            <a:picLocks noChangeAspect="1"/>
          </p:cNvPicPr>
          <p:nvPr/>
        </p:nvPicPr>
        <p:blipFill>
          <a:blip r:embed="rId3">
            <a:alphaModFix amt="70000"/>
          </a:blip>
          <a:stretch>
            <a:fillRect/>
          </a:stretch>
        </p:blipFill>
        <p:spPr>
          <a:xfrm>
            <a:off x="0" y="0"/>
            <a:ext cx="9144000" cy="6858000"/>
          </a:xfrm>
          <a:prstGeom prst="rect">
            <a:avLst/>
          </a:prstGeom>
        </p:spPr>
      </p:pic>
      <p:sp>
        <p:nvSpPr>
          <p:cNvPr id="2" name="Rectangle: Rounded Corners 1">
            <a:extLst>
              <a:ext uri="{FF2B5EF4-FFF2-40B4-BE49-F238E27FC236}">
                <a16:creationId xmlns:a16="http://schemas.microsoft.com/office/drawing/2014/main" id="{AB2DE3E0-5296-59FF-7B05-F4B0BA73FF3C}"/>
              </a:ext>
            </a:extLst>
          </p:cNvPr>
          <p:cNvSpPr/>
          <p:nvPr/>
        </p:nvSpPr>
        <p:spPr>
          <a:xfrm>
            <a:off x="1371600" y="2105172"/>
            <a:ext cx="3581400" cy="9906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i-FI" sz="4400" dirty="0">
                <a:ln>
                  <a:solidFill>
                    <a:sysClr val="windowText" lastClr="000000"/>
                  </a:solidFill>
                </a:ln>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Black" pitchFamily="34" charset="0"/>
              </a:rPr>
              <a:t>Keluarga</a:t>
            </a:r>
          </a:p>
        </p:txBody>
      </p:sp>
      <p:sp>
        <p:nvSpPr>
          <p:cNvPr id="3" name="Rectangle: Rounded Corners 1">
            <a:extLst>
              <a:ext uri="{FF2B5EF4-FFF2-40B4-BE49-F238E27FC236}">
                <a16:creationId xmlns:a16="http://schemas.microsoft.com/office/drawing/2014/main" id="{0808471C-4130-3D2E-1B60-244917EA6DA8}"/>
              </a:ext>
            </a:extLst>
          </p:cNvPr>
          <p:cNvSpPr/>
          <p:nvPr/>
        </p:nvSpPr>
        <p:spPr>
          <a:xfrm>
            <a:off x="838200" y="381000"/>
            <a:ext cx="7162800" cy="990600"/>
          </a:xfrm>
          <a:prstGeom prst="roundRect">
            <a:avLst>
              <a:gd name="adj" fmla="val 30953"/>
            </a:avLst>
          </a:prstGeom>
          <a:ln/>
          <a:effectLst>
            <a:innerShdw blurRad="63500" dist="50800" dir="162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Samada di peringkat </a:t>
            </a:r>
          </a:p>
        </p:txBody>
      </p:sp>
      <p:sp>
        <p:nvSpPr>
          <p:cNvPr id="4" name="Rectangle: Rounded Corners 1">
            <a:extLst>
              <a:ext uri="{FF2B5EF4-FFF2-40B4-BE49-F238E27FC236}">
                <a16:creationId xmlns:a16="http://schemas.microsoft.com/office/drawing/2014/main" id="{AB2DE3E0-5296-59FF-7B05-F4B0BA73FF3C}"/>
              </a:ext>
            </a:extLst>
          </p:cNvPr>
          <p:cNvSpPr/>
          <p:nvPr/>
        </p:nvSpPr>
        <p:spPr>
          <a:xfrm>
            <a:off x="3581400" y="3529086"/>
            <a:ext cx="3886200" cy="9906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i-FI" sz="4400" dirty="0">
                <a:ln>
                  <a:solidFill>
                    <a:sysClr val="windowText" lastClr="000000"/>
                  </a:solidFill>
                </a:ln>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Black" pitchFamily="34" charset="0"/>
              </a:rPr>
              <a:t>Masyarakat</a:t>
            </a:r>
            <a:r>
              <a:rPr lang="fi-FI" sz="4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p>
        </p:txBody>
      </p:sp>
      <p:sp>
        <p:nvSpPr>
          <p:cNvPr id="5" name="Rectangle: Rounded Corners 1">
            <a:extLst>
              <a:ext uri="{FF2B5EF4-FFF2-40B4-BE49-F238E27FC236}">
                <a16:creationId xmlns:a16="http://schemas.microsoft.com/office/drawing/2014/main" id="{AB2DE3E0-5296-59FF-7B05-F4B0BA73FF3C}"/>
              </a:ext>
            </a:extLst>
          </p:cNvPr>
          <p:cNvSpPr/>
          <p:nvPr/>
        </p:nvSpPr>
        <p:spPr>
          <a:xfrm>
            <a:off x="1905000" y="5068824"/>
            <a:ext cx="5334000" cy="9906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i-FI" sz="4400" dirty="0">
                <a:ln>
                  <a:solidFill>
                    <a:sysClr val="windowText" lastClr="000000"/>
                  </a:solidFill>
                </a:ln>
                <a:solidFill>
                  <a:schemeClr val="bg1"/>
                </a:solidFill>
                <a:effectLst>
                  <a:glow rad="228600">
                    <a:schemeClr val="accent4">
                      <a:satMod val="175000"/>
                      <a:alpha val="40000"/>
                    </a:schemeClr>
                  </a:glow>
                  <a:outerShdw blurRad="38100" dist="38100" dir="2700000" algn="tl">
                    <a:srgbClr val="000000">
                      <a:alpha val="43137"/>
                    </a:srgbClr>
                  </a:outerShdw>
                </a:effectLst>
                <a:latin typeface="Arial Black" pitchFamily="34" charset="0"/>
              </a:rPr>
              <a:t>Pihak Kerajaan</a:t>
            </a:r>
          </a:p>
        </p:txBody>
      </p:sp>
      <p:sp>
        <p:nvSpPr>
          <p:cNvPr id="9" name="Arrow: Curved Right 8">
            <a:extLst>
              <a:ext uri="{FF2B5EF4-FFF2-40B4-BE49-F238E27FC236}">
                <a16:creationId xmlns:a16="http://schemas.microsoft.com/office/drawing/2014/main" id="{2D45BD89-F1DB-B28B-1B1B-CD83DCF272AA}"/>
              </a:ext>
            </a:extLst>
          </p:cNvPr>
          <p:cNvSpPr/>
          <p:nvPr/>
        </p:nvSpPr>
        <p:spPr>
          <a:xfrm>
            <a:off x="1220724" y="4876800"/>
            <a:ext cx="533400" cy="844357"/>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urved Left 10">
            <a:extLst>
              <a:ext uri="{FF2B5EF4-FFF2-40B4-BE49-F238E27FC236}">
                <a16:creationId xmlns:a16="http://schemas.microsoft.com/office/drawing/2014/main" id="{66055920-FA9C-EDB3-FC36-A98411A7EE5E}"/>
              </a:ext>
            </a:extLst>
          </p:cNvPr>
          <p:cNvSpPr/>
          <p:nvPr/>
        </p:nvSpPr>
        <p:spPr>
          <a:xfrm>
            <a:off x="7620000" y="3262386"/>
            <a:ext cx="533400" cy="83820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Arrow: Curved Right 11">
            <a:extLst>
              <a:ext uri="{FF2B5EF4-FFF2-40B4-BE49-F238E27FC236}">
                <a16:creationId xmlns:a16="http://schemas.microsoft.com/office/drawing/2014/main" id="{AB6050DD-E367-1A63-432C-58920707D8C6}"/>
              </a:ext>
            </a:extLst>
          </p:cNvPr>
          <p:cNvSpPr/>
          <p:nvPr/>
        </p:nvSpPr>
        <p:spPr>
          <a:xfrm>
            <a:off x="723900" y="1975043"/>
            <a:ext cx="533400" cy="844357"/>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70862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17000" r="-17000"/>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FA9C5201-3937-4A66-A830-C32FEA0519A1}"/>
              </a:ext>
            </a:extLst>
          </p:cNvPr>
          <p:cNvSpPr/>
          <p:nvPr/>
        </p:nvSpPr>
        <p:spPr>
          <a:xfrm>
            <a:off x="180392" y="1981200"/>
            <a:ext cx="3959352" cy="4191000"/>
          </a:xfrm>
          <a:prstGeom prst="roundRect">
            <a:avLst/>
          </a:prstGeom>
          <a:solidFill>
            <a:schemeClr val="accent3">
              <a:lumMod val="50000"/>
            </a:schemeClr>
          </a:solidFill>
          <a:ln/>
          <a:effectLst>
            <a:innerShdw blurRad="114300">
              <a:prstClr val="black"/>
            </a:inn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sv-SE" sz="3200" b="1" spc="50" dirty="0">
                <a:ln w="0"/>
                <a:solidFill>
                  <a:schemeClr val="bg2"/>
                </a:solidFill>
                <a:effectLst>
                  <a:innerShdw blurRad="63500" dist="50800" dir="13500000">
                    <a:srgbClr val="000000">
                      <a:alpha val="50000"/>
                    </a:srgbClr>
                  </a:innerShdw>
                </a:effectLst>
                <a:latin typeface="Arial Black" pitchFamily="34" charset="0"/>
              </a:rPr>
              <a:t>Supaya menyediakan aktiviti-aktiviti yang boleh menarik minat remaja untuk datang ke masjid</a:t>
            </a:r>
            <a:endParaRPr lang="fi-FI" sz="3200" b="1" spc="50" dirty="0">
              <a:ln w="0"/>
              <a:solidFill>
                <a:schemeClr val="bg2"/>
              </a:solidFill>
              <a:effectLst>
                <a:innerShdw blurRad="63500" dist="50800" dir="13500000">
                  <a:srgbClr val="000000">
                    <a:alpha val="50000"/>
                  </a:srgbClr>
                </a:innerShdw>
              </a:effectLst>
              <a:latin typeface="Arial Black" pitchFamily="34" charset="0"/>
            </a:endParaRPr>
          </a:p>
        </p:txBody>
      </p:sp>
      <p:sp>
        <p:nvSpPr>
          <p:cNvPr id="4" name="Rectangle: Rounded Corners 8">
            <a:extLst>
              <a:ext uri="{FF2B5EF4-FFF2-40B4-BE49-F238E27FC236}">
                <a16:creationId xmlns:a16="http://schemas.microsoft.com/office/drawing/2014/main" id="{FA9C5201-3937-4A66-A830-C32FEA0519A1}"/>
              </a:ext>
            </a:extLst>
          </p:cNvPr>
          <p:cNvSpPr/>
          <p:nvPr/>
        </p:nvSpPr>
        <p:spPr>
          <a:xfrm>
            <a:off x="5047532" y="1950720"/>
            <a:ext cx="3962398" cy="4191000"/>
          </a:xfrm>
          <a:prstGeom prst="roundRect">
            <a:avLst/>
          </a:prstGeom>
          <a:solidFill>
            <a:schemeClr val="accent3">
              <a:lumMod val="50000"/>
            </a:schemeClr>
          </a:solidFill>
          <a:ln/>
          <a:effectLst>
            <a:innerShdw blurRad="114300">
              <a:prstClr val="black"/>
            </a:inn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sv-SE" sz="2900" b="1" spc="50" dirty="0">
                <a:ln w="0"/>
                <a:solidFill>
                  <a:schemeClr val="bg2"/>
                </a:solidFill>
                <a:effectLst>
                  <a:innerShdw blurRad="63500" dist="50800" dir="13500000">
                    <a:srgbClr val="000000">
                      <a:alpha val="50000"/>
                    </a:srgbClr>
                  </a:innerShdw>
                </a:effectLst>
                <a:latin typeface="Arial Black" pitchFamily="34" charset="0"/>
              </a:rPr>
              <a:t>Mereka juga akan turut serta menghadiri solat Jemaah dan menghayati kehidupan sebagai seorang muslim</a:t>
            </a:r>
            <a:endParaRPr lang="fi-FI" sz="2900" b="1" spc="50" dirty="0">
              <a:ln w="0"/>
              <a:solidFill>
                <a:schemeClr val="bg2"/>
              </a:solidFill>
              <a:effectLst>
                <a:innerShdw blurRad="63500" dist="50800" dir="13500000">
                  <a:srgbClr val="000000">
                    <a:alpha val="50000"/>
                  </a:srgbClr>
                </a:innerShdw>
              </a:effectLst>
              <a:latin typeface="Arial Black" pitchFamily="34" charset="0"/>
            </a:endParaRPr>
          </a:p>
        </p:txBody>
      </p:sp>
      <p:sp>
        <p:nvSpPr>
          <p:cNvPr id="2" name="Arrow: Left-Right-Up 1">
            <a:extLst>
              <a:ext uri="{FF2B5EF4-FFF2-40B4-BE49-F238E27FC236}">
                <a16:creationId xmlns:a16="http://schemas.microsoft.com/office/drawing/2014/main" id="{8D60EAE5-B412-7A42-D213-B54E5BF625A9}"/>
              </a:ext>
            </a:extLst>
          </p:cNvPr>
          <p:cNvSpPr/>
          <p:nvPr/>
        </p:nvSpPr>
        <p:spPr>
          <a:xfrm>
            <a:off x="4096469" y="1600200"/>
            <a:ext cx="990600" cy="971550"/>
          </a:xfrm>
          <a:custGeom>
            <a:avLst/>
            <a:gdLst>
              <a:gd name="connsiteX0" fmla="*/ 0 w 990600"/>
              <a:gd name="connsiteY0" fmla="*/ 971550 h 1219200"/>
              <a:gd name="connsiteX1" fmla="*/ 247650 w 990600"/>
              <a:gd name="connsiteY1" fmla="*/ 723900 h 1219200"/>
              <a:gd name="connsiteX2" fmla="*/ 247650 w 990600"/>
              <a:gd name="connsiteY2" fmla="*/ 847725 h 1219200"/>
              <a:gd name="connsiteX3" fmla="*/ 371475 w 990600"/>
              <a:gd name="connsiteY3" fmla="*/ 847725 h 1219200"/>
              <a:gd name="connsiteX4" fmla="*/ 371475 w 990600"/>
              <a:gd name="connsiteY4" fmla="*/ 247650 h 1219200"/>
              <a:gd name="connsiteX5" fmla="*/ 247650 w 990600"/>
              <a:gd name="connsiteY5" fmla="*/ 247650 h 1219200"/>
              <a:gd name="connsiteX6" fmla="*/ 495300 w 990600"/>
              <a:gd name="connsiteY6" fmla="*/ 0 h 1219200"/>
              <a:gd name="connsiteX7" fmla="*/ 742950 w 990600"/>
              <a:gd name="connsiteY7" fmla="*/ 247650 h 1219200"/>
              <a:gd name="connsiteX8" fmla="*/ 619125 w 990600"/>
              <a:gd name="connsiteY8" fmla="*/ 247650 h 1219200"/>
              <a:gd name="connsiteX9" fmla="*/ 619125 w 990600"/>
              <a:gd name="connsiteY9" fmla="*/ 847725 h 1219200"/>
              <a:gd name="connsiteX10" fmla="*/ 742950 w 990600"/>
              <a:gd name="connsiteY10" fmla="*/ 847725 h 1219200"/>
              <a:gd name="connsiteX11" fmla="*/ 742950 w 990600"/>
              <a:gd name="connsiteY11" fmla="*/ 723900 h 1219200"/>
              <a:gd name="connsiteX12" fmla="*/ 990600 w 990600"/>
              <a:gd name="connsiteY12" fmla="*/ 971550 h 1219200"/>
              <a:gd name="connsiteX13" fmla="*/ 742950 w 990600"/>
              <a:gd name="connsiteY13" fmla="*/ 1219200 h 1219200"/>
              <a:gd name="connsiteX14" fmla="*/ 742950 w 990600"/>
              <a:gd name="connsiteY14" fmla="*/ 1095375 h 1219200"/>
              <a:gd name="connsiteX15" fmla="*/ 247650 w 990600"/>
              <a:gd name="connsiteY15" fmla="*/ 1095375 h 1219200"/>
              <a:gd name="connsiteX16" fmla="*/ 247650 w 990600"/>
              <a:gd name="connsiteY16" fmla="*/ 1219200 h 1219200"/>
              <a:gd name="connsiteX17" fmla="*/ 0 w 990600"/>
              <a:gd name="connsiteY17" fmla="*/ 971550 h 1219200"/>
              <a:gd name="connsiteX0" fmla="*/ 0 w 990600"/>
              <a:gd name="connsiteY0" fmla="*/ 723900 h 971550"/>
              <a:gd name="connsiteX1" fmla="*/ 247650 w 990600"/>
              <a:gd name="connsiteY1" fmla="*/ 476250 h 971550"/>
              <a:gd name="connsiteX2" fmla="*/ 247650 w 990600"/>
              <a:gd name="connsiteY2" fmla="*/ 600075 h 971550"/>
              <a:gd name="connsiteX3" fmla="*/ 371475 w 990600"/>
              <a:gd name="connsiteY3" fmla="*/ 600075 h 971550"/>
              <a:gd name="connsiteX4" fmla="*/ 371475 w 990600"/>
              <a:gd name="connsiteY4" fmla="*/ 0 h 971550"/>
              <a:gd name="connsiteX5" fmla="*/ 247650 w 990600"/>
              <a:gd name="connsiteY5" fmla="*/ 0 h 971550"/>
              <a:gd name="connsiteX6" fmla="*/ 495300 w 990600"/>
              <a:gd name="connsiteY6" fmla="*/ 8382 h 971550"/>
              <a:gd name="connsiteX7" fmla="*/ 742950 w 990600"/>
              <a:gd name="connsiteY7" fmla="*/ 0 h 971550"/>
              <a:gd name="connsiteX8" fmla="*/ 619125 w 990600"/>
              <a:gd name="connsiteY8" fmla="*/ 0 h 971550"/>
              <a:gd name="connsiteX9" fmla="*/ 619125 w 990600"/>
              <a:gd name="connsiteY9" fmla="*/ 600075 h 971550"/>
              <a:gd name="connsiteX10" fmla="*/ 742950 w 990600"/>
              <a:gd name="connsiteY10" fmla="*/ 600075 h 971550"/>
              <a:gd name="connsiteX11" fmla="*/ 742950 w 990600"/>
              <a:gd name="connsiteY11" fmla="*/ 476250 h 971550"/>
              <a:gd name="connsiteX12" fmla="*/ 990600 w 990600"/>
              <a:gd name="connsiteY12" fmla="*/ 723900 h 971550"/>
              <a:gd name="connsiteX13" fmla="*/ 742950 w 990600"/>
              <a:gd name="connsiteY13" fmla="*/ 971550 h 971550"/>
              <a:gd name="connsiteX14" fmla="*/ 742950 w 990600"/>
              <a:gd name="connsiteY14" fmla="*/ 847725 h 971550"/>
              <a:gd name="connsiteX15" fmla="*/ 247650 w 990600"/>
              <a:gd name="connsiteY15" fmla="*/ 847725 h 971550"/>
              <a:gd name="connsiteX16" fmla="*/ 247650 w 990600"/>
              <a:gd name="connsiteY16" fmla="*/ 971550 h 971550"/>
              <a:gd name="connsiteX17" fmla="*/ 0 w 990600"/>
              <a:gd name="connsiteY17" fmla="*/ 723900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0600" h="971550">
                <a:moveTo>
                  <a:pt x="0" y="723900"/>
                </a:moveTo>
                <a:lnTo>
                  <a:pt x="247650" y="476250"/>
                </a:lnTo>
                <a:lnTo>
                  <a:pt x="247650" y="600075"/>
                </a:lnTo>
                <a:lnTo>
                  <a:pt x="371475" y="600075"/>
                </a:lnTo>
                <a:lnTo>
                  <a:pt x="371475" y="0"/>
                </a:lnTo>
                <a:lnTo>
                  <a:pt x="247650" y="0"/>
                </a:lnTo>
                <a:lnTo>
                  <a:pt x="495300" y="8382"/>
                </a:lnTo>
                <a:lnTo>
                  <a:pt x="742950" y="0"/>
                </a:lnTo>
                <a:lnTo>
                  <a:pt x="619125" y="0"/>
                </a:lnTo>
                <a:lnTo>
                  <a:pt x="619125" y="600075"/>
                </a:lnTo>
                <a:lnTo>
                  <a:pt x="742950" y="600075"/>
                </a:lnTo>
                <a:lnTo>
                  <a:pt x="742950" y="476250"/>
                </a:lnTo>
                <a:lnTo>
                  <a:pt x="990600" y="723900"/>
                </a:lnTo>
                <a:lnTo>
                  <a:pt x="742950" y="971550"/>
                </a:lnTo>
                <a:lnTo>
                  <a:pt x="742950" y="847725"/>
                </a:lnTo>
                <a:lnTo>
                  <a:pt x="247650" y="847725"/>
                </a:lnTo>
                <a:lnTo>
                  <a:pt x="247650" y="971550"/>
                </a:lnTo>
                <a:lnTo>
                  <a:pt x="0" y="723900"/>
                </a:lnTo>
                <a:close/>
              </a:path>
            </a:pathLst>
          </a:custGeom>
          <a:solidFill>
            <a:schemeClr val="accent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3" name="Rectangle: Rounded Corners 1">
            <a:extLst>
              <a:ext uri="{FF2B5EF4-FFF2-40B4-BE49-F238E27FC236}">
                <a16:creationId xmlns:a16="http://schemas.microsoft.com/office/drawing/2014/main" id="{0808471C-4130-3D2E-1B60-244917EA6DA8}"/>
              </a:ext>
            </a:extLst>
          </p:cNvPr>
          <p:cNvSpPr/>
          <p:nvPr/>
        </p:nvSpPr>
        <p:spPr>
          <a:xfrm>
            <a:off x="685800" y="381000"/>
            <a:ext cx="7467600" cy="1371600"/>
          </a:xfrm>
          <a:prstGeom prst="roundRect">
            <a:avLst>
              <a:gd name="adj" fmla="val 33163"/>
            </a:avLst>
          </a:prstGeom>
          <a:ln/>
          <a:effectLst>
            <a:innerShdw blurRad="63500" dist="50800" dir="13500000">
              <a:prstClr val="black">
                <a:alpha val="50000"/>
              </a:prstClr>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i-FI" sz="3600" b="1" dirty="0">
                <a:ln w="9525">
                  <a:solidFill>
                    <a:sysClr val="windowText" lastClr="000000"/>
                  </a:solidFill>
                  <a:prstDash val="solid"/>
                </a:ln>
                <a:solidFill>
                  <a:schemeClr val="bg1"/>
                </a:solidFill>
                <a:effectLst>
                  <a:outerShdw blurRad="12700" dist="38100" dir="2700000" algn="tl" rotWithShape="0">
                    <a:schemeClr val="bg1">
                      <a:lumMod val="50000"/>
                    </a:schemeClr>
                  </a:outerShdw>
                </a:effectLst>
                <a:latin typeface="Arial Black" pitchFamily="34" charset="0"/>
              </a:rPr>
              <a:t>Pihak masjid </a:t>
            </a:r>
            <a:r>
              <a:rPr lang="fi-FI" sz="3600" b="1" dirty="0">
                <a:ln w="9525">
                  <a:solidFill>
                    <a:sysClr val="windowText" lastClr="000000"/>
                  </a:solidFill>
                  <a:prstDash val="solid"/>
                </a:ln>
                <a:solidFill>
                  <a:srgbClr val="FF0000"/>
                </a:solidFill>
                <a:effectLst>
                  <a:outerShdw blurRad="12700" dist="38100" dir="2700000" algn="tl" rotWithShape="0">
                    <a:schemeClr val="bg1">
                      <a:lumMod val="50000"/>
                    </a:schemeClr>
                  </a:outerShdw>
                </a:effectLst>
                <a:latin typeface="Arial Black" pitchFamily="34" charset="0"/>
              </a:rPr>
              <a:t>dianjurkan</a:t>
            </a:r>
            <a:r>
              <a:rPr lang="fi-FI" sz="3600" b="1" dirty="0">
                <a:ln w="9525">
                  <a:solidFill>
                    <a:sysClr val="windowText" lastClr="000000"/>
                  </a:solidFill>
                  <a:prstDash val="solid"/>
                </a:ln>
                <a:solidFill>
                  <a:schemeClr val="bg1"/>
                </a:solidFill>
                <a:effectLst>
                  <a:outerShdw blurRad="12700" dist="38100" dir="2700000" algn="tl" rotWithShape="0">
                    <a:schemeClr val="bg1">
                      <a:lumMod val="50000"/>
                    </a:schemeClr>
                  </a:outerShdw>
                </a:effectLst>
                <a:latin typeface="Arial Black" pitchFamily="34" charset="0"/>
              </a:rPr>
              <a:t> </a:t>
            </a:r>
          </a:p>
        </p:txBody>
      </p:sp>
    </p:spTree>
    <p:extLst>
      <p:ext uri="{BB962C8B-B14F-4D97-AF65-F5344CB8AC3E}">
        <p14:creationId xmlns:p14="http://schemas.microsoft.com/office/powerpoint/2010/main" val="2339086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ABE5B9-48BB-6379-A4B7-E8DFA609AE9C}"/>
              </a:ext>
            </a:extLst>
          </p:cNvPr>
          <p:cNvPicPr>
            <a:picLocks noChangeAspect="1"/>
          </p:cNvPicPr>
          <p:nvPr/>
        </p:nvPicPr>
        <p:blipFill>
          <a:blip r:embed="rId3">
            <a:alphaModFix amt="50000"/>
          </a:blip>
          <a:stretch>
            <a:fillRect/>
          </a:stretch>
        </p:blipFill>
        <p:spPr>
          <a:xfrm>
            <a:off x="0" y="0"/>
            <a:ext cx="9144000" cy="7162800"/>
          </a:xfrm>
          <a:prstGeom prst="rect">
            <a:avLst/>
          </a:prstGeom>
        </p:spPr>
      </p:pic>
      <p:sp>
        <p:nvSpPr>
          <p:cNvPr id="2" name="Rectangle: Diagonal Corners Snipped 1">
            <a:extLst>
              <a:ext uri="{FF2B5EF4-FFF2-40B4-BE49-F238E27FC236}">
                <a16:creationId xmlns:a16="http://schemas.microsoft.com/office/drawing/2014/main" id="{65A27307-B00D-7049-8200-1109A8C0ECEB}"/>
              </a:ext>
            </a:extLst>
          </p:cNvPr>
          <p:cNvSpPr/>
          <p:nvPr/>
        </p:nvSpPr>
        <p:spPr>
          <a:xfrm>
            <a:off x="301690" y="1828800"/>
            <a:ext cx="8534400" cy="3886200"/>
          </a:xfrm>
          <a:prstGeom prst="snip2DiagRect">
            <a:avLst/>
          </a:prstGeom>
          <a:effectLst>
            <a:glow rad="228600">
              <a:schemeClr val="accent1">
                <a:satMod val="175000"/>
                <a:alpha val="40000"/>
              </a:schemeClr>
            </a:glow>
            <a:innerShdw blurRad="114300">
              <a:prstClr val="black"/>
            </a:inn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4" name="Snip Diagonal Corner Rectangle 5">
            <a:extLst>
              <a:ext uri="{FF2B5EF4-FFF2-40B4-BE49-F238E27FC236}">
                <a16:creationId xmlns:a16="http://schemas.microsoft.com/office/drawing/2014/main" id="{3171E703-C7D5-5EB4-89E6-650B0C00FFB9}"/>
              </a:ext>
            </a:extLst>
          </p:cNvPr>
          <p:cNvSpPr txBox="1">
            <a:spLocks/>
          </p:cNvSpPr>
          <p:nvPr/>
        </p:nvSpPr>
        <p:spPr>
          <a:xfrm>
            <a:off x="911290" y="381000"/>
            <a:ext cx="7315200" cy="7620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5" name="Content Placeholder 4"/>
          <p:cNvSpPr>
            <a:spLocks noGrp="1"/>
          </p:cNvSpPr>
          <p:nvPr>
            <p:ph idx="1"/>
          </p:nvPr>
        </p:nvSpPr>
        <p:spPr>
          <a:xfrm>
            <a:off x="301690" y="1981200"/>
            <a:ext cx="8229600" cy="4807470"/>
          </a:xfrm>
          <a:prstGeom prst="rect">
            <a:avLst/>
          </a:prstGeom>
        </p:spPr>
        <p:txBody>
          <a:bodyPr wrap="square">
            <a:spAutoFit/>
          </a:bodyPr>
          <a:lstStyle/>
          <a:p>
            <a:pPr algn="just">
              <a:buFont typeface="Wingdings" panose="05000000000000000000" pitchFamily="2" charset="2"/>
              <a:buChar char="Ø"/>
            </a:pPr>
            <a:r>
              <a:rPr lang="en-US" sz="4400" b="1" spc="50" dirty="0" err="1">
                <a:ln w="0">
                  <a:solidFill>
                    <a:schemeClr val="tx1"/>
                  </a:solidFill>
                </a:ln>
                <a:effectLst>
                  <a:innerShdw blurRad="63500" dist="50800" dir="13500000">
                    <a:srgbClr val="000000">
                      <a:alpha val="50000"/>
                    </a:srgbClr>
                  </a:innerShdw>
                </a:effectLst>
              </a:rPr>
              <a:t>Justeru</a:t>
            </a:r>
            <a:r>
              <a:rPr lang="en-US" sz="4400" b="1" spc="50" dirty="0">
                <a:ln w="0">
                  <a:solidFill>
                    <a:schemeClr val="tx1"/>
                  </a:solidFill>
                </a:ln>
                <a:effectLst>
                  <a:innerShdw blurRad="63500" dist="50800" dir="13500000">
                    <a:srgbClr val="000000">
                      <a:alpha val="50000"/>
                    </a:srgbClr>
                  </a:innerShdw>
                </a:effectLst>
              </a:rPr>
              <a:t>, </a:t>
            </a:r>
            <a:r>
              <a:rPr lang="en-US" sz="4400" b="1" spc="50" dirty="0" err="1">
                <a:ln w="0">
                  <a:solidFill>
                    <a:schemeClr val="tx1"/>
                  </a:solidFill>
                </a:ln>
                <a:effectLst>
                  <a:innerShdw blurRad="63500" dist="50800" dir="13500000">
                    <a:srgbClr val="000000">
                      <a:alpha val="50000"/>
                    </a:srgbClr>
                  </a:innerShdw>
                </a:effectLst>
              </a:rPr>
              <a:t>marilah</a:t>
            </a:r>
            <a:r>
              <a:rPr lang="en-US" sz="4400" b="1" spc="50" dirty="0">
                <a:ln w="0">
                  <a:solidFill>
                    <a:schemeClr val="tx1"/>
                  </a:solidFill>
                </a:ln>
                <a:effectLst>
                  <a:innerShdw blurRad="63500" dist="50800" dir="13500000">
                    <a:srgbClr val="000000">
                      <a:alpha val="50000"/>
                    </a:srgbClr>
                  </a:innerShdw>
                </a:effectLst>
              </a:rPr>
              <a:t> </a:t>
            </a:r>
            <a:r>
              <a:rPr lang="en-US" sz="4400" b="1" spc="50" dirty="0" err="1">
                <a:ln w="0">
                  <a:solidFill>
                    <a:schemeClr val="tx1"/>
                  </a:solidFill>
                </a:ln>
                <a:effectLst>
                  <a:innerShdw blurRad="63500" dist="50800" dir="13500000">
                    <a:srgbClr val="000000">
                      <a:alpha val="50000"/>
                    </a:srgbClr>
                  </a:innerShdw>
                </a:effectLst>
              </a:rPr>
              <a:t>sama-sama</a:t>
            </a:r>
            <a:r>
              <a:rPr lang="en-US" sz="4400" b="1" spc="50" dirty="0">
                <a:ln w="0">
                  <a:solidFill>
                    <a:schemeClr val="tx1"/>
                  </a:solidFill>
                </a:ln>
                <a:effectLst>
                  <a:innerShdw blurRad="63500" dist="50800" dir="13500000">
                    <a:srgbClr val="000000">
                      <a:alpha val="50000"/>
                    </a:srgbClr>
                  </a:innerShdw>
                </a:effectLst>
              </a:rPr>
              <a:t> </a:t>
            </a:r>
            <a:r>
              <a:rPr lang="en-US" sz="4400" b="1" spc="50" dirty="0" err="1">
                <a:ln w="0">
                  <a:solidFill>
                    <a:schemeClr val="tx1"/>
                  </a:solidFill>
                </a:ln>
                <a:effectLst>
                  <a:innerShdw blurRad="63500" dist="50800" dir="13500000">
                    <a:srgbClr val="000000">
                      <a:alpha val="50000"/>
                    </a:srgbClr>
                  </a:innerShdw>
                </a:effectLst>
              </a:rPr>
              <a:t>kita</a:t>
            </a:r>
            <a:r>
              <a:rPr lang="en-US" sz="4400" b="1" spc="50" dirty="0">
                <a:ln w="0">
                  <a:solidFill>
                    <a:schemeClr val="tx1"/>
                  </a:solidFill>
                </a:ln>
                <a:effectLst>
                  <a:innerShdw blurRad="63500" dist="50800" dir="13500000">
                    <a:srgbClr val="000000">
                      <a:alpha val="50000"/>
                    </a:srgbClr>
                  </a:innerShdw>
                </a:effectLst>
              </a:rPr>
              <a:t> </a:t>
            </a:r>
            <a:r>
              <a:rPr lang="en-US" sz="4400" b="1" spc="50" dirty="0" err="1">
                <a:ln w="0">
                  <a:solidFill>
                    <a:schemeClr val="tx1"/>
                  </a:solidFill>
                </a:ln>
                <a:effectLst>
                  <a:innerShdw blurRad="63500" dist="50800" dir="13500000">
                    <a:srgbClr val="000000">
                      <a:alpha val="50000"/>
                    </a:srgbClr>
                  </a:innerShdw>
                </a:effectLst>
              </a:rPr>
              <a:t>menghayati</a:t>
            </a:r>
            <a:r>
              <a:rPr lang="en-US" sz="4400" b="1" spc="50" dirty="0">
                <a:ln w="0">
                  <a:solidFill>
                    <a:schemeClr val="tx1"/>
                  </a:solidFill>
                </a:ln>
                <a:effectLst>
                  <a:innerShdw blurRad="63500" dist="50800" dir="13500000">
                    <a:srgbClr val="000000">
                      <a:alpha val="50000"/>
                    </a:srgbClr>
                  </a:innerShdw>
                </a:effectLst>
              </a:rPr>
              <a:t> </a:t>
            </a:r>
            <a:r>
              <a:rPr lang="en-US" sz="4400" b="1" spc="50" dirty="0" err="1">
                <a:ln w="0">
                  <a:solidFill>
                    <a:schemeClr val="tx1"/>
                  </a:solidFill>
                </a:ln>
                <a:effectLst>
                  <a:innerShdw blurRad="63500" dist="50800" dir="13500000">
                    <a:srgbClr val="000000">
                      <a:alpha val="50000"/>
                    </a:srgbClr>
                  </a:innerShdw>
                </a:effectLst>
              </a:rPr>
              <a:t>sejarah</a:t>
            </a:r>
            <a:r>
              <a:rPr lang="en-US" sz="4400" b="1" spc="50" dirty="0">
                <a:ln w="0">
                  <a:solidFill>
                    <a:schemeClr val="tx1"/>
                  </a:solidFill>
                </a:ln>
                <a:effectLst>
                  <a:innerShdw blurRad="63500" dist="50800" dir="13500000">
                    <a:srgbClr val="000000">
                      <a:alpha val="50000"/>
                    </a:srgbClr>
                  </a:innerShdw>
                </a:effectLst>
              </a:rPr>
              <a:t> </a:t>
            </a:r>
            <a:r>
              <a:rPr lang="en-US" sz="4400" b="1" spc="50" dirty="0" err="1">
                <a:ln w="0">
                  <a:solidFill>
                    <a:schemeClr val="tx1"/>
                  </a:solidFill>
                </a:ln>
                <a:effectLst>
                  <a:innerShdw blurRad="63500" dist="50800" dir="13500000">
                    <a:srgbClr val="000000">
                      <a:alpha val="50000"/>
                    </a:srgbClr>
                  </a:innerShdw>
                </a:effectLst>
              </a:rPr>
              <a:t>kehidupan</a:t>
            </a:r>
            <a:r>
              <a:rPr lang="en-US" sz="4400" b="1" spc="50" dirty="0">
                <a:ln w="0">
                  <a:solidFill>
                    <a:schemeClr val="tx1"/>
                  </a:solidFill>
                </a:ln>
                <a:effectLst>
                  <a:innerShdw blurRad="63500" dist="50800" dir="13500000">
                    <a:srgbClr val="000000">
                      <a:alpha val="50000"/>
                    </a:srgbClr>
                  </a:innerShdw>
                </a:effectLst>
              </a:rPr>
              <a:t> para </a:t>
            </a:r>
            <a:r>
              <a:rPr lang="en-US" sz="4400" b="1" spc="50" dirty="0" err="1">
                <a:ln w="0">
                  <a:solidFill>
                    <a:schemeClr val="tx1"/>
                  </a:solidFill>
                </a:ln>
                <a:effectLst>
                  <a:innerShdw blurRad="63500" dist="50800" dir="13500000">
                    <a:srgbClr val="000000">
                      <a:alpha val="50000"/>
                    </a:srgbClr>
                  </a:innerShdw>
                </a:effectLst>
              </a:rPr>
              <a:t>sahabat</a:t>
            </a:r>
            <a:r>
              <a:rPr lang="en-US" sz="4400" b="1" spc="50" dirty="0">
                <a:ln w="0">
                  <a:solidFill>
                    <a:schemeClr val="tx1"/>
                  </a:solidFill>
                </a:ln>
                <a:effectLst>
                  <a:innerShdw blurRad="63500" dist="50800" dir="13500000">
                    <a:srgbClr val="000000">
                      <a:alpha val="50000"/>
                    </a:srgbClr>
                  </a:innerShdw>
                </a:effectLst>
              </a:rPr>
              <a:t>  yang </a:t>
            </a:r>
            <a:r>
              <a:rPr lang="en-US" sz="4400" b="1" spc="50" dirty="0" err="1">
                <a:ln w="0">
                  <a:solidFill>
                    <a:schemeClr val="tx1"/>
                  </a:solidFill>
                </a:ln>
                <a:effectLst>
                  <a:innerShdw blurRad="63500" dist="50800" dir="13500000">
                    <a:srgbClr val="000000">
                      <a:alpha val="50000"/>
                    </a:srgbClr>
                  </a:innerShdw>
                </a:effectLst>
              </a:rPr>
              <a:t>mencerminkan</a:t>
            </a:r>
            <a:r>
              <a:rPr lang="en-US" sz="4400" b="1" spc="50" dirty="0">
                <a:ln w="0">
                  <a:solidFill>
                    <a:schemeClr val="tx1"/>
                  </a:solidFill>
                </a:ln>
                <a:effectLst>
                  <a:innerShdw blurRad="63500" dist="50800" dir="13500000">
                    <a:srgbClr val="000000">
                      <a:alpha val="50000"/>
                    </a:srgbClr>
                  </a:innerShdw>
                </a:effectLst>
              </a:rPr>
              <a:t> </a:t>
            </a:r>
            <a:r>
              <a:rPr lang="en-US" sz="4400" b="1" spc="50" dirty="0" err="1">
                <a:ln w="0">
                  <a:solidFill>
                    <a:schemeClr val="tx1"/>
                  </a:solidFill>
                </a:ln>
                <a:effectLst>
                  <a:innerShdw blurRad="63500" dist="50800" dir="13500000">
                    <a:srgbClr val="000000">
                      <a:alpha val="50000"/>
                    </a:srgbClr>
                  </a:innerShdw>
                </a:effectLst>
              </a:rPr>
              <a:t>syakhsiah</a:t>
            </a:r>
            <a:r>
              <a:rPr lang="en-US" sz="4400" b="1" spc="50" dirty="0">
                <a:ln w="0">
                  <a:solidFill>
                    <a:schemeClr val="tx1"/>
                  </a:solidFill>
                </a:ln>
                <a:effectLst>
                  <a:innerShdw blurRad="63500" dist="50800" dir="13500000">
                    <a:srgbClr val="000000">
                      <a:alpha val="50000"/>
                    </a:srgbClr>
                  </a:innerShdw>
                </a:effectLst>
              </a:rPr>
              <a:t> </a:t>
            </a:r>
            <a:r>
              <a:rPr lang="en-US" sz="4400" b="1" spc="50" dirty="0" err="1">
                <a:ln w="0">
                  <a:solidFill>
                    <a:schemeClr val="tx1"/>
                  </a:solidFill>
                </a:ln>
                <a:effectLst>
                  <a:innerShdw blurRad="63500" dist="50800" dir="13500000">
                    <a:srgbClr val="000000">
                      <a:alpha val="50000"/>
                    </a:srgbClr>
                  </a:innerShdw>
                </a:effectLst>
              </a:rPr>
              <a:t>remaja</a:t>
            </a:r>
            <a:r>
              <a:rPr lang="en-US" sz="4400" b="1" spc="50" dirty="0">
                <a:ln w="0">
                  <a:solidFill>
                    <a:schemeClr val="tx1"/>
                  </a:solidFill>
                </a:ln>
                <a:effectLst>
                  <a:innerShdw blurRad="63500" dist="50800" dir="13500000">
                    <a:srgbClr val="000000">
                      <a:alpha val="50000"/>
                    </a:srgbClr>
                  </a:innerShdw>
                </a:effectLst>
              </a:rPr>
              <a:t> </a:t>
            </a:r>
            <a:r>
              <a:rPr lang="en-US" sz="4400" b="1" spc="50" dirty="0" err="1">
                <a:ln w="0">
                  <a:solidFill>
                    <a:schemeClr val="tx1"/>
                  </a:solidFill>
                </a:ln>
                <a:effectLst>
                  <a:innerShdw blurRad="63500" dist="50800" dir="13500000">
                    <a:srgbClr val="000000">
                      <a:alpha val="50000"/>
                    </a:srgbClr>
                  </a:innerShdw>
                </a:effectLst>
              </a:rPr>
              <a:t>muslim</a:t>
            </a:r>
            <a:r>
              <a:rPr lang="en-US" sz="4400" b="1" spc="50" dirty="0">
                <a:ln w="0">
                  <a:solidFill>
                    <a:schemeClr val="tx1"/>
                  </a:solidFill>
                </a:ln>
                <a:effectLst>
                  <a:innerShdw blurRad="63500" dist="50800" dir="13500000">
                    <a:srgbClr val="000000">
                      <a:alpha val="50000"/>
                    </a:srgbClr>
                  </a:innerShdw>
                </a:effectLst>
              </a:rPr>
              <a:t> </a:t>
            </a:r>
            <a:r>
              <a:rPr lang="en-US" sz="4400" b="1" spc="50" dirty="0" err="1">
                <a:ln w="0">
                  <a:solidFill>
                    <a:schemeClr val="tx1"/>
                  </a:solidFill>
                </a:ln>
                <a:effectLst>
                  <a:innerShdw blurRad="63500" dist="50800" dir="13500000">
                    <a:srgbClr val="000000">
                      <a:alpha val="50000"/>
                    </a:srgbClr>
                  </a:innerShdw>
                </a:effectLst>
              </a:rPr>
              <a:t>sebenar</a:t>
            </a:r>
            <a:r>
              <a:rPr lang="en-US" sz="4000" b="1" spc="50" dirty="0">
                <a:ln w="0">
                  <a:solidFill>
                    <a:schemeClr val="tx1"/>
                  </a:solidFill>
                </a:ln>
                <a:effectLst>
                  <a:innerShdw blurRad="63500" dist="50800" dir="13500000">
                    <a:srgbClr val="000000">
                      <a:alpha val="50000"/>
                    </a:srgbClr>
                  </a:innerShdw>
                </a:effectLst>
              </a:rPr>
              <a:t>. </a:t>
            </a:r>
          </a:p>
          <a:p>
            <a:pPr algn="just">
              <a:buFont typeface="Wingdings" panose="05000000000000000000" pitchFamily="2" charset="2"/>
              <a:buChar char="Ø"/>
            </a:pPr>
            <a:endParaRPr lang="en-US" sz="3600" b="1" spc="50" dirty="0">
              <a:ln w="0">
                <a:solidFill>
                  <a:schemeClr val="tx1"/>
                </a:solidFill>
              </a:ln>
              <a:solidFill>
                <a:schemeClr val="bg1"/>
              </a:solidFill>
              <a:effectLst>
                <a:innerShdw blurRad="63500" dist="50800" dir="13500000">
                  <a:srgbClr val="000000">
                    <a:alpha val="50000"/>
                  </a:srgbClr>
                </a:innerShdw>
              </a:effectLst>
            </a:endParaRPr>
          </a:p>
          <a:p>
            <a:pPr algn="just">
              <a:buFont typeface="Wingdings" panose="05000000000000000000" pitchFamily="2" charset="2"/>
              <a:buChar char="Ø"/>
            </a:pPr>
            <a:endParaRPr lang="en-US" sz="3600" b="1" spc="50" dirty="0">
              <a:ln w="0">
                <a:solidFill>
                  <a:schemeClr val="tx1"/>
                </a:solidFill>
              </a:ln>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655166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35DE0A-41E8-2D7F-0F03-C0CA59EAEC2C}"/>
              </a:ext>
            </a:extLst>
          </p:cNvPr>
          <p:cNvPicPr>
            <a:picLocks noChangeAspect="1"/>
          </p:cNvPicPr>
          <p:nvPr/>
        </p:nvPicPr>
        <p:blipFill>
          <a:blip r:embed="rId3">
            <a:alphaModFix amt="50000"/>
          </a:blip>
          <a:stretch>
            <a:fillRect/>
          </a:stretch>
        </p:blipFill>
        <p:spPr>
          <a:xfrm>
            <a:off x="0" y="0"/>
            <a:ext cx="9144000" cy="7162800"/>
          </a:xfrm>
          <a:prstGeom prst="rect">
            <a:avLst/>
          </a:prstGeom>
        </p:spPr>
      </p:pic>
      <p:sp>
        <p:nvSpPr>
          <p:cNvPr id="2" name="Rectangle: Diagonal Corners Snipped 1">
            <a:extLst>
              <a:ext uri="{FF2B5EF4-FFF2-40B4-BE49-F238E27FC236}">
                <a16:creationId xmlns:a16="http://schemas.microsoft.com/office/drawing/2014/main" id="{BBC456F1-0905-0AF3-E15E-68E49FD6C226}"/>
              </a:ext>
            </a:extLst>
          </p:cNvPr>
          <p:cNvSpPr/>
          <p:nvPr/>
        </p:nvSpPr>
        <p:spPr>
          <a:xfrm>
            <a:off x="228600" y="1676400"/>
            <a:ext cx="8686799" cy="4427518"/>
          </a:xfrm>
          <a:prstGeom prst="snip2DiagRect">
            <a:avLst/>
          </a:prstGeom>
          <a:effectLst>
            <a:glow rad="228600">
              <a:schemeClr val="accent1">
                <a:satMod val="175000"/>
                <a:alpha val="40000"/>
              </a:schemeClr>
            </a:glow>
            <a:innerShdw blurRad="114300">
              <a:prstClr val="black"/>
            </a:inn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 name="Snip Diagonal Corner Rectangle 5">
            <a:extLst>
              <a:ext uri="{FF2B5EF4-FFF2-40B4-BE49-F238E27FC236}">
                <a16:creationId xmlns:a16="http://schemas.microsoft.com/office/drawing/2014/main" id="{3171E703-C7D5-5EB4-89E6-650B0C00FFB9}"/>
              </a:ext>
            </a:extLst>
          </p:cNvPr>
          <p:cNvSpPr txBox="1">
            <a:spLocks/>
          </p:cNvSpPr>
          <p:nvPr/>
        </p:nvSpPr>
        <p:spPr>
          <a:xfrm>
            <a:off x="911290" y="381000"/>
            <a:ext cx="7315200" cy="7620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5" name="Content Placeholder 4"/>
          <p:cNvSpPr>
            <a:spLocks noGrp="1"/>
          </p:cNvSpPr>
          <p:nvPr>
            <p:ph idx="1"/>
          </p:nvPr>
        </p:nvSpPr>
        <p:spPr>
          <a:xfrm>
            <a:off x="454090" y="1905000"/>
            <a:ext cx="8229600" cy="3970318"/>
          </a:xfrm>
          <a:prstGeom prst="rect">
            <a:avLst/>
          </a:prstGeom>
        </p:spPr>
        <p:txBody>
          <a:bodyPr wrap="square">
            <a:spAutoFit/>
          </a:bodyPr>
          <a:lstStyle/>
          <a:p>
            <a:pPr algn="just">
              <a:buFont typeface="Wingdings" panose="05000000000000000000" pitchFamily="2" charset="2"/>
              <a:buChar char="Ø"/>
            </a:pPr>
            <a:r>
              <a:rPr lang="en-US" sz="3600" b="1" spc="50" dirty="0">
                <a:ln w="0">
                  <a:solidFill>
                    <a:schemeClr val="tx1"/>
                  </a:solidFill>
                </a:ln>
                <a:effectLst>
                  <a:innerShdw blurRad="63500" dist="50800" dir="13500000">
                    <a:srgbClr val="000000">
                      <a:alpha val="50000"/>
                    </a:srgbClr>
                  </a:innerShdw>
                </a:effectLst>
              </a:rPr>
              <a:t>Nama-</a:t>
            </a:r>
            <a:r>
              <a:rPr lang="en-US" sz="3600" b="1" spc="50" dirty="0" err="1">
                <a:ln w="0">
                  <a:solidFill>
                    <a:schemeClr val="tx1"/>
                  </a:solidFill>
                </a:ln>
                <a:effectLst>
                  <a:innerShdw blurRad="63500" dist="50800" dir="13500000">
                    <a:srgbClr val="000000">
                      <a:alpha val="50000"/>
                    </a:srgbClr>
                  </a:innerShdw>
                </a:effectLst>
              </a:rPr>
              <a:t>nama</a:t>
            </a:r>
            <a:r>
              <a:rPr lang="en-US" sz="3600" b="1" spc="50" dirty="0">
                <a:ln w="0">
                  <a:solidFill>
                    <a:schemeClr val="tx1"/>
                  </a:solidFill>
                </a:ln>
                <a:effectLst>
                  <a:innerShdw blurRad="63500" dist="50800" dir="13500000">
                    <a:srgbClr val="000000">
                      <a:alpha val="50000"/>
                    </a:srgbClr>
                  </a:innerShdw>
                </a:effectLst>
              </a:rPr>
              <a:t> </a:t>
            </a:r>
            <a:r>
              <a:rPr lang="en-US" sz="3600" b="1" spc="50" dirty="0" err="1">
                <a:ln w="0">
                  <a:solidFill>
                    <a:schemeClr val="tx1"/>
                  </a:solidFill>
                </a:ln>
                <a:effectLst>
                  <a:innerShdw blurRad="63500" dist="50800" dir="13500000">
                    <a:srgbClr val="000000">
                      <a:alpha val="50000"/>
                    </a:srgbClr>
                  </a:innerShdw>
                </a:effectLst>
              </a:rPr>
              <a:t>seperti</a:t>
            </a:r>
            <a:r>
              <a:rPr lang="en-US" sz="3600" b="1" spc="50" dirty="0">
                <a:ln w="0">
                  <a:solidFill>
                    <a:schemeClr val="tx1"/>
                  </a:solidFill>
                </a:ln>
                <a:effectLst>
                  <a:innerShdw blurRad="63500" dist="50800" dir="13500000">
                    <a:srgbClr val="000000">
                      <a:alpha val="50000"/>
                    </a:srgbClr>
                  </a:innerShdw>
                </a:effectLst>
              </a:rPr>
              <a:t> </a:t>
            </a:r>
            <a:r>
              <a:rPr lang="en-US" sz="3600" b="1" spc="50" dirty="0">
                <a:ln w="0">
                  <a:solidFill>
                    <a:schemeClr val="bg1"/>
                  </a:solidFill>
                </a:ln>
                <a:solidFill>
                  <a:schemeClr val="bg1"/>
                </a:solidFill>
              </a:rPr>
              <a:t>Al Hasan dan         Al Husain, Abdullah bin Zubair,  Ammar bin Yasir, Abdullah bin Abbas, Abdullah bin Umar dan lain-lain</a:t>
            </a:r>
            <a:r>
              <a:rPr lang="en-US" sz="3600" b="1" spc="50" dirty="0">
                <a:ln w="0">
                  <a:solidFill>
                    <a:schemeClr val="tx1"/>
                  </a:solidFill>
                </a:ln>
                <a:effectLst>
                  <a:innerShdw blurRad="63500" dist="50800" dir="13500000">
                    <a:srgbClr val="000000">
                      <a:alpha val="50000"/>
                    </a:srgbClr>
                  </a:innerShdw>
                </a:effectLst>
              </a:rPr>
              <a:t> </a:t>
            </a:r>
            <a:r>
              <a:rPr lang="en-US" sz="3600" b="1" spc="50" dirty="0" err="1">
                <a:ln w="0">
                  <a:solidFill>
                    <a:schemeClr val="tx1"/>
                  </a:solidFill>
                </a:ln>
                <a:effectLst>
                  <a:innerShdw blurRad="63500" dist="50800" dir="13500000">
                    <a:srgbClr val="000000">
                      <a:alpha val="50000"/>
                    </a:srgbClr>
                  </a:innerShdw>
                </a:effectLst>
              </a:rPr>
              <a:t>perlu</a:t>
            </a:r>
            <a:r>
              <a:rPr lang="en-US" sz="3600" b="1" spc="50" dirty="0">
                <a:ln w="0">
                  <a:solidFill>
                    <a:schemeClr val="tx1"/>
                  </a:solidFill>
                </a:ln>
                <a:effectLst>
                  <a:innerShdw blurRad="63500" dist="50800" dir="13500000">
                    <a:srgbClr val="000000">
                      <a:alpha val="50000"/>
                    </a:srgbClr>
                  </a:innerShdw>
                </a:effectLst>
              </a:rPr>
              <a:t> </a:t>
            </a:r>
            <a:r>
              <a:rPr lang="en-US" sz="3600" b="1" spc="50" dirty="0" err="1">
                <a:ln w="0">
                  <a:solidFill>
                    <a:schemeClr val="tx1"/>
                  </a:solidFill>
                </a:ln>
                <a:effectLst>
                  <a:innerShdw blurRad="63500" dist="50800" dir="13500000">
                    <a:srgbClr val="000000">
                      <a:alpha val="50000"/>
                    </a:srgbClr>
                  </a:innerShdw>
                </a:effectLst>
              </a:rPr>
              <a:t>ditonjolkan</a:t>
            </a:r>
            <a:r>
              <a:rPr lang="en-US" sz="3600" b="1" spc="50" dirty="0">
                <a:ln w="0">
                  <a:solidFill>
                    <a:schemeClr val="tx1"/>
                  </a:solidFill>
                </a:ln>
                <a:effectLst>
                  <a:innerShdw blurRad="63500" dist="50800" dir="13500000">
                    <a:srgbClr val="000000">
                      <a:alpha val="50000"/>
                    </a:srgbClr>
                  </a:innerShdw>
                </a:effectLst>
              </a:rPr>
              <a:t> dan </a:t>
            </a:r>
            <a:r>
              <a:rPr lang="en-US" sz="3600" b="1" spc="50" dirty="0" err="1">
                <a:ln w="0">
                  <a:solidFill>
                    <a:schemeClr val="tx1"/>
                  </a:solidFill>
                </a:ln>
                <a:effectLst>
                  <a:innerShdw blurRad="63500" dist="50800" dir="13500000">
                    <a:srgbClr val="000000">
                      <a:alpha val="50000"/>
                    </a:srgbClr>
                  </a:innerShdw>
                </a:effectLst>
              </a:rPr>
              <a:t>diserlahkan</a:t>
            </a:r>
            <a:r>
              <a:rPr lang="en-US" sz="3600" b="1" spc="50" dirty="0">
                <a:ln w="0">
                  <a:solidFill>
                    <a:schemeClr val="tx1"/>
                  </a:solidFill>
                </a:ln>
                <a:effectLst>
                  <a:innerShdw blurRad="63500" dist="50800" dir="13500000">
                    <a:srgbClr val="000000">
                      <a:alpha val="50000"/>
                    </a:srgbClr>
                  </a:innerShdw>
                </a:effectLst>
              </a:rPr>
              <a:t> </a:t>
            </a:r>
            <a:r>
              <a:rPr lang="en-US" sz="3600" b="1" spc="50" dirty="0" err="1">
                <a:ln w="0">
                  <a:solidFill>
                    <a:schemeClr val="tx1"/>
                  </a:solidFill>
                </a:ln>
                <a:effectLst>
                  <a:innerShdw blurRad="63500" dist="50800" dir="13500000">
                    <a:srgbClr val="000000">
                      <a:alpha val="50000"/>
                    </a:srgbClr>
                  </a:innerShdw>
                </a:effectLst>
              </a:rPr>
              <a:t>sebagai</a:t>
            </a:r>
            <a:r>
              <a:rPr lang="en-US" sz="3600" b="1" spc="50" dirty="0">
                <a:ln w="0">
                  <a:solidFill>
                    <a:schemeClr val="tx1"/>
                  </a:solidFill>
                </a:ln>
                <a:effectLst>
                  <a:innerShdw blurRad="63500" dist="50800" dir="13500000">
                    <a:srgbClr val="000000">
                      <a:alpha val="50000"/>
                    </a:srgbClr>
                  </a:innerShdw>
                </a:effectLst>
              </a:rPr>
              <a:t> model </a:t>
            </a:r>
            <a:r>
              <a:rPr lang="en-US" sz="3600" b="1" spc="50" dirty="0" err="1">
                <a:ln w="0">
                  <a:solidFill>
                    <a:schemeClr val="tx1"/>
                  </a:solidFill>
                </a:ln>
                <a:effectLst>
                  <a:innerShdw blurRad="63500" dist="50800" dir="13500000">
                    <a:srgbClr val="000000">
                      <a:alpha val="50000"/>
                    </a:srgbClr>
                  </a:innerShdw>
                </a:effectLst>
              </a:rPr>
              <a:t>untuk</a:t>
            </a:r>
            <a:r>
              <a:rPr lang="en-US" sz="3600" b="1" spc="50" dirty="0">
                <a:ln w="0">
                  <a:solidFill>
                    <a:schemeClr val="tx1"/>
                  </a:solidFill>
                </a:ln>
                <a:effectLst>
                  <a:innerShdw blurRad="63500" dist="50800" dir="13500000">
                    <a:srgbClr val="000000">
                      <a:alpha val="50000"/>
                    </a:srgbClr>
                  </a:innerShdw>
                </a:effectLst>
              </a:rPr>
              <a:t> </a:t>
            </a:r>
            <a:r>
              <a:rPr lang="en-US" sz="3600" b="1" spc="50" dirty="0" err="1">
                <a:ln w="0">
                  <a:solidFill>
                    <a:schemeClr val="tx1"/>
                  </a:solidFill>
                </a:ln>
                <a:effectLst>
                  <a:innerShdw blurRad="63500" dist="50800" dir="13500000">
                    <a:srgbClr val="000000">
                      <a:alpha val="50000"/>
                    </a:srgbClr>
                  </a:innerShdw>
                </a:effectLst>
              </a:rPr>
              <a:t>tatapan</a:t>
            </a:r>
            <a:r>
              <a:rPr lang="en-US" sz="3600" b="1" spc="50" dirty="0">
                <a:ln w="0">
                  <a:solidFill>
                    <a:schemeClr val="tx1"/>
                  </a:solidFill>
                </a:ln>
                <a:effectLst>
                  <a:innerShdw blurRad="63500" dist="50800" dir="13500000">
                    <a:srgbClr val="000000">
                      <a:alpha val="50000"/>
                    </a:srgbClr>
                  </a:innerShdw>
                </a:effectLst>
              </a:rPr>
              <a:t> dan </a:t>
            </a:r>
            <a:r>
              <a:rPr lang="en-US" sz="3600" b="1" spc="50" dirty="0" err="1">
                <a:ln w="0">
                  <a:solidFill>
                    <a:schemeClr val="tx1"/>
                  </a:solidFill>
                </a:ln>
                <a:effectLst>
                  <a:innerShdw blurRad="63500" dist="50800" dir="13500000">
                    <a:srgbClr val="000000">
                      <a:alpha val="50000"/>
                    </a:srgbClr>
                  </a:innerShdw>
                </a:effectLst>
              </a:rPr>
              <a:t>ikutan</a:t>
            </a:r>
            <a:r>
              <a:rPr lang="en-US" sz="3600" b="1" spc="50" dirty="0">
                <a:ln w="0">
                  <a:solidFill>
                    <a:schemeClr val="tx1"/>
                  </a:solidFill>
                </a:ln>
                <a:effectLst>
                  <a:innerShdw blurRad="63500" dist="50800" dir="13500000">
                    <a:srgbClr val="000000">
                      <a:alpha val="50000"/>
                    </a:srgbClr>
                  </a:innerShdw>
                </a:effectLst>
              </a:rPr>
              <a:t> </a:t>
            </a:r>
            <a:r>
              <a:rPr lang="en-US" sz="3600" b="1" spc="50" dirty="0" err="1">
                <a:ln w="0">
                  <a:solidFill>
                    <a:schemeClr val="tx1"/>
                  </a:solidFill>
                </a:ln>
                <a:effectLst>
                  <a:innerShdw blurRad="63500" dist="50800" dir="13500000">
                    <a:srgbClr val="000000">
                      <a:alpha val="50000"/>
                    </a:srgbClr>
                  </a:innerShdw>
                </a:effectLst>
              </a:rPr>
              <a:t>generasi</a:t>
            </a:r>
            <a:r>
              <a:rPr lang="en-US" sz="3600" b="1" spc="50" dirty="0">
                <a:ln w="0">
                  <a:solidFill>
                    <a:schemeClr val="tx1"/>
                  </a:solidFill>
                </a:ln>
                <a:effectLst>
                  <a:innerShdw blurRad="63500" dist="50800" dir="13500000">
                    <a:srgbClr val="000000">
                      <a:alpha val="50000"/>
                    </a:srgbClr>
                  </a:innerShdw>
                </a:effectLst>
              </a:rPr>
              <a:t> </a:t>
            </a:r>
            <a:r>
              <a:rPr lang="en-US" sz="3600" b="1" spc="50" dirty="0" err="1">
                <a:ln w="0">
                  <a:solidFill>
                    <a:schemeClr val="tx1"/>
                  </a:solidFill>
                </a:ln>
                <a:effectLst>
                  <a:innerShdw blurRad="63500" dist="50800" dir="13500000">
                    <a:srgbClr val="000000">
                      <a:alpha val="50000"/>
                    </a:srgbClr>
                  </a:innerShdw>
                </a:effectLst>
              </a:rPr>
              <a:t>muda</a:t>
            </a:r>
            <a:r>
              <a:rPr lang="en-US" sz="3600" b="1" spc="50" dirty="0">
                <a:ln w="0">
                  <a:solidFill>
                    <a:schemeClr val="tx1"/>
                  </a:solidFill>
                </a:ln>
                <a:effectLst>
                  <a:innerShdw blurRad="63500" dist="50800" dir="13500000">
                    <a:srgbClr val="000000">
                      <a:alpha val="50000"/>
                    </a:srgbClr>
                  </a:innerShdw>
                </a:effectLst>
              </a:rPr>
              <a:t> </a:t>
            </a:r>
            <a:r>
              <a:rPr lang="en-US" sz="3600" b="1" spc="50" dirty="0" err="1">
                <a:ln w="0">
                  <a:solidFill>
                    <a:schemeClr val="tx1"/>
                  </a:solidFill>
                </a:ln>
                <a:effectLst>
                  <a:innerShdw blurRad="63500" dist="50800" dir="13500000">
                    <a:srgbClr val="000000">
                      <a:alpha val="50000"/>
                    </a:srgbClr>
                  </a:innerShdw>
                </a:effectLst>
              </a:rPr>
              <a:t>kita</a:t>
            </a:r>
            <a:r>
              <a:rPr lang="en-US" sz="3600" b="1" spc="50" dirty="0">
                <a:ln w="0">
                  <a:solidFill>
                    <a:schemeClr val="tx1"/>
                  </a:solidFill>
                </a:ln>
                <a:effectLst>
                  <a:innerShdw blurRad="63500" dist="50800" dir="13500000">
                    <a:srgbClr val="000000">
                      <a:alpha val="50000"/>
                    </a:srgbClr>
                  </a:innerShdw>
                </a:effectLst>
              </a:rPr>
              <a:t>.</a:t>
            </a:r>
          </a:p>
        </p:txBody>
      </p:sp>
    </p:spTree>
    <p:extLst>
      <p:ext uri="{BB962C8B-B14F-4D97-AF65-F5344CB8AC3E}">
        <p14:creationId xmlns:p14="http://schemas.microsoft.com/office/powerpoint/2010/main" val="2875447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25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id="{BF3C2FF8-E13A-0141-9D5E-D56F213D67B7}"/>
              </a:ext>
            </a:extLst>
          </p:cNvPr>
          <p:cNvSpPr/>
          <p:nvPr/>
        </p:nvSpPr>
        <p:spPr>
          <a:xfrm>
            <a:off x="533400" y="329118"/>
            <a:ext cx="8077199" cy="762000"/>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15253" y="444787"/>
            <a:ext cx="474040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a:extLst>
              <a:ext uri="{FF2B5EF4-FFF2-40B4-BE49-F238E27FC236}">
                <a16:creationId xmlns:a16="http://schemas.microsoft.com/office/drawing/2014/main" id="{EDAFB640-FCB1-77AD-74C4-A966C575003A}"/>
              </a:ext>
            </a:extLst>
          </p:cNvPr>
          <p:cNvSpPr/>
          <p:nvPr/>
        </p:nvSpPr>
        <p:spPr>
          <a:xfrm>
            <a:off x="0" y="3659832"/>
            <a:ext cx="8686800" cy="461665"/>
          </a:xfrm>
          <a:prstGeom prst="rect">
            <a:avLst/>
          </a:prstGeom>
        </p:spPr>
        <p:txBody>
          <a:bodyPr wrap="square">
            <a:spAutoFit/>
          </a:bodyPr>
          <a:lstStyle/>
          <a:p>
            <a:pPr algn="just"/>
            <a:endParaRPr lang="ms-MY" sz="2400" b="1" dirty="0">
              <a:solidFill>
                <a:srgbClr val="002060"/>
              </a:solidFill>
            </a:endParaRPr>
          </a:p>
        </p:txBody>
      </p:sp>
      <p:pic>
        <p:nvPicPr>
          <p:cNvPr id="7" name="Picture 6">
            <a:extLst>
              <a:ext uri="{FF2B5EF4-FFF2-40B4-BE49-F238E27FC236}">
                <a16:creationId xmlns:a16="http://schemas.microsoft.com/office/drawing/2014/main" id="{BDDDB62D-1C3A-4D13-A17D-668A793CC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277" y="1525211"/>
            <a:ext cx="8864352" cy="4730906"/>
          </a:xfrm>
          <a:prstGeom prst="rect">
            <a:avLst/>
          </a:prstGeom>
        </p:spPr>
      </p:pic>
    </p:spTree>
    <p:extLst>
      <p:ext uri="{BB962C8B-B14F-4D97-AF65-F5344CB8AC3E}">
        <p14:creationId xmlns:p14="http://schemas.microsoft.com/office/powerpoint/2010/main" val="23078234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AFB640-FCB1-77AD-74C4-A966C575003A}"/>
              </a:ext>
            </a:extLst>
          </p:cNvPr>
          <p:cNvSpPr/>
          <p:nvPr/>
        </p:nvSpPr>
        <p:spPr>
          <a:xfrm>
            <a:off x="0" y="3659832"/>
            <a:ext cx="8686800" cy="461665"/>
          </a:xfrm>
          <a:prstGeom prst="rect">
            <a:avLst/>
          </a:prstGeom>
        </p:spPr>
        <p:txBody>
          <a:bodyPr wrap="square">
            <a:spAutoFit/>
          </a:bodyPr>
          <a:lstStyle/>
          <a:p>
            <a:pPr algn="just"/>
            <a:endParaRPr lang="ms-MY" sz="2400" b="1" dirty="0">
              <a:solidFill>
                <a:srgbClr val="002060"/>
              </a:solidFill>
            </a:endParaRPr>
          </a:p>
        </p:txBody>
      </p:sp>
      <p:sp>
        <p:nvSpPr>
          <p:cNvPr id="3" name="Rectangle 2">
            <a:extLst>
              <a:ext uri="{FF2B5EF4-FFF2-40B4-BE49-F238E27FC236}">
                <a16:creationId xmlns:a16="http://schemas.microsoft.com/office/drawing/2014/main" id="{CB6E6FBE-0ABA-DB1A-0C25-F92B659B4209}"/>
              </a:ext>
            </a:extLst>
          </p:cNvPr>
          <p:cNvSpPr/>
          <p:nvPr/>
        </p:nvSpPr>
        <p:spPr>
          <a:xfrm>
            <a:off x="228600" y="533400"/>
            <a:ext cx="8686800" cy="6555641"/>
          </a:xfrm>
          <a:prstGeom prst="rect">
            <a:avLst/>
          </a:prstGeom>
        </p:spPr>
        <p:txBody>
          <a:bodyPr wrap="square">
            <a:spAutoFit/>
          </a:bodyPr>
          <a:lstStyle/>
          <a:p>
            <a:pPr algn="just"/>
            <a:r>
              <a:rPr lang="ms-MY" sz="2800" b="1" dirty="0"/>
              <a:t>Maksudnya : </a:t>
            </a:r>
            <a:r>
              <a:rPr lang="ms-MY" sz="2800" b="1" dirty="0">
                <a:solidFill>
                  <a:srgbClr val="002060"/>
                </a:solidFill>
              </a:rPr>
              <a:t>Kami ceritakan kepadamu (wahai Muhammad) perihal mereka dengan benar; sesungguhnya mereka itu orang-orang muda yang beriman kepada Tuhan mereka, dan kami tambahi mereka dengan hidayah petunjuk.Dan Kami kuatkan hati mereka (dengan kesabaran dan keberanian), semasa mereka bangun (menegaskan tauhid) lalu berkata: "Tuhan kami ialah Tuhan yang mencipta dan mentadbirkan langit dan bumi; kami tidak sekali-kali akan menyembah Tuhan yang lain dari padanya; jika kami menyembah yang lainnya bermakna kami memperkatakan dan mengakui sesuatu yang jauh dari kebenaran."</a:t>
            </a:r>
          </a:p>
          <a:p>
            <a:pPr algn="r"/>
            <a:r>
              <a:rPr lang="ms-MY" sz="2800" b="1" dirty="0">
                <a:solidFill>
                  <a:srgbClr val="002060"/>
                </a:solidFill>
              </a:rPr>
              <a:t>                                                   (Surah Al-Kahfi:  Ayat 13-14)</a:t>
            </a:r>
          </a:p>
          <a:p>
            <a:pPr algn="just"/>
            <a:endParaRPr lang="ms-MY" sz="2800" b="1" dirty="0">
              <a:solidFill>
                <a:srgbClr val="002060"/>
              </a:solidFill>
            </a:endParaRPr>
          </a:p>
        </p:txBody>
      </p:sp>
    </p:spTree>
    <p:extLst>
      <p:ext uri="{BB962C8B-B14F-4D97-AF65-F5344CB8AC3E}">
        <p14:creationId xmlns:p14="http://schemas.microsoft.com/office/powerpoint/2010/main" val="28649894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فِي 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وَإِيَّاكُمْ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وَتَقَبَّلَ مِنِّيْ وَمِنْكُمْ تِلاَوَتَهُ إِنَّهُ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فَاسْتَغْفِرُوْهُ، إِنَّهُ هُوَ الْغَفُوْرُ الرَّحِيْمُ.</a:t>
            </a:r>
            <a:endParaRPr lang="ar-YE" sz="36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323850" y="914400"/>
            <a:ext cx="8629650" cy="2492990"/>
          </a:xfrm>
          <a:prstGeom prst="rect">
            <a:avLst/>
          </a:prstGeom>
          <a:solidFill>
            <a:schemeClr val="accent2">
              <a:lumMod val="50000"/>
              <a:alpha val="55000"/>
            </a:schemeClr>
          </a:solidFill>
        </p:spPr>
        <p:txBody>
          <a:bodyPr wrap="square">
            <a:spAutoFit/>
          </a:bodyPr>
          <a:lstStyle/>
          <a:p>
            <a:pPr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 شَرِيكَ لَهُ، </a:t>
            </a:r>
          </a:p>
          <a:p>
            <a:pPr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en-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ar-YE"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66675" y="3253486"/>
            <a:ext cx="9010650" cy="3046988"/>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selain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kita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hamba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21485" y="1290757"/>
            <a:ext cx="8701030" cy="1938992"/>
          </a:xfrm>
          <a:prstGeom prst="rect">
            <a:avLst/>
          </a:prstGeom>
          <a:solidFill>
            <a:srgbClr val="002060">
              <a:alpha val="48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عَلَى سَيِّدِنَا مُحَمَّدٍ وَعَلَى آلِهِ وَصَحْبِهِ وَسَلِّمْ تَسْلِيمًا كَثِيرًاِ</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221485" y="3816150"/>
            <a:ext cx="8701030" cy="2554545"/>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limpahkanlah</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para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sebanyak-banyak</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salam</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atas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5201424"/>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4000" b="1" dirty="0">
                <a:solidFill>
                  <a:srgbClr val="FF0000"/>
                </a:solidFill>
              </a:rPr>
              <a:t>Ya Allah, Ya Rahman, Ya Rahim</a:t>
            </a:r>
          </a:p>
          <a:p>
            <a:pPr algn="just"/>
            <a:endParaRPr lang="ms-MY" sz="1200" b="1" dirty="0">
              <a:solidFill>
                <a:srgbClr val="FF0000"/>
              </a:solidFill>
            </a:endParaRPr>
          </a:p>
          <a:p>
            <a:pPr algn="just"/>
            <a:r>
              <a:rPr lang="ms-MY" sz="4000" b="1" dirty="0">
                <a:solidFill>
                  <a:schemeClr val="accent5">
                    <a:lumMod val="50000"/>
                  </a:schemeClr>
                </a:solidFill>
              </a:rPr>
              <a:t>Perbaikilah hubungan di antara kami dengan penuh kasih sayang. Anugerahkanlah kami dengan kesihatan dan kesejahteraan. Kurniakanlah kepada kami nikmat keamanan dan keselamatan yang berterusan. </a:t>
            </a:r>
            <a:endParaRPr lang="ms-MY" sz="40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990600"/>
            <a:ext cx="8199911" cy="517064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Limpahkanlah dalam kehidupan keluarga kami ketenangan dan kebahagiaan. Semaikanlah semangat muafakat dalam kejiranan dan qaryah kami. Suburkanlah para belia dan remaja kami jiwa yang mantap, iman yang teguh, ilmu yang bermanfaat dan akhlak yang mulia. Jauhkanlah mereka dari perkara-perkara yang boleh menjatuhkan maruah diri, keluarga dan negara.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19345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Kami pohon kehadrat-Mu agar mantapkanlah pegangan kami menurut ajaran Ahli Sunnah Wal Jamaah dan peliharalah kami daripada amalan dan akidah yang menyeleweng dan sesat. Bukakanlah hati kami untuk mendirikan solat fardu lima waktu, menunaikan zakat dan kefarduan yang lain.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1143000"/>
            <a:ext cx="8199911" cy="2554545"/>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chemeClr val="accent5">
                    <a:lumMod val="50000"/>
                  </a:schemeClr>
                </a:solidFill>
              </a:rPr>
              <a:t>Berkatilah hidup orang-orang yang menunaikan zakat dan  menyayangi fakir miskin serta mereka yang menginfakkan harta untuk pembangunan umat Islam Terengganu.</a:t>
            </a:r>
          </a:p>
          <a:p>
            <a:pPr algn="just"/>
            <a:endParaRPr lang="ms-MY" sz="3200" b="1" dirty="0">
              <a:solidFill>
                <a:schemeClr val="accent5">
                  <a:lumMod val="50000"/>
                </a:schemeClr>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766740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1066800"/>
            <a:ext cx="8199911" cy="425501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chemeClr val="accent5">
                  <a:lumMod val="50000"/>
                </a:schemeClr>
              </a:solidFill>
            </a:endParaRPr>
          </a:p>
          <a:p>
            <a:pPr algn="just"/>
            <a:r>
              <a:rPr lang="ms-MY" sz="3200" b="1" dirty="0">
                <a:solidFill>
                  <a:schemeClr val="accent5">
                    <a:lumMod val="50000"/>
                  </a:schemeClr>
                </a:solidFill>
              </a:rPr>
              <a:t>Jadikanlah negeri Terengganu, negeri yang aman dan damai. Bukakanlah pintu-pintu rezeki dari segala penjuru. Jaukanlah negeri kami ini dan negara umat Islam seluruhnya dari segala malapetaka, musibah dan apa jua kemurkaanMu. . </a:t>
            </a:r>
          </a:p>
          <a:p>
            <a:pPr algn="ctr"/>
            <a:r>
              <a:rPr lang="ms-MY" sz="36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005539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10000" r="-17000" b="-10000"/>
          </a:stretch>
        </a:blipFill>
        <a:effectLst/>
      </p:bgPr>
    </p:bg>
    <p:spTree>
      <p:nvGrpSpPr>
        <p:cNvPr id="1" name=""/>
        <p:cNvGrpSpPr/>
        <p:nvPr/>
      </p:nvGrpSpPr>
      <p:grpSpPr>
        <a:xfrm>
          <a:off x="0" y="0"/>
          <a:ext cx="0" cy="0"/>
          <a:chOff x="0" y="0"/>
          <a:chExt cx="0" cy="0"/>
        </a:xfrm>
      </p:grpSpPr>
      <p:sp>
        <p:nvSpPr>
          <p:cNvPr id="4" name="Rectangle 3"/>
          <p:cNvSpPr/>
          <p:nvPr/>
        </p:nvSpPr>
        <p:spPr>
          <a:xfrm>
            <a:off x="1543048" y="228600"/>
            <a:ext cx="6057903" cy="2133600"/>
          </a:xfrm>
          <a:prstGeom prst="rect">
            <a:avLst/>
          </a:prstGeom>
          <a:noFill/>
        </p:spPr>
        <p:txBody>
          <a:bodyPr wrap="square" lIns="91440" tIns="45720" rIns="91440" bIns="45720">
            <a:prstTxWarp prst="textPlain">
              <a:avLst>
                <a:gd name="adj" fmla="val 50328"/>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1400" b="1" u="sng" spc="50" dirty="0" err="1">
                <a:ln w="11430"/>
                <a:solidFill>
                  <a:schemeClr val="bg1"/>
                </a:solidFill>
                <a:effectLst>
                  <a:outerShdw blurRad="76200" dist="50800" dir="5400000" algn="tl" rotWithShape="0">
                    <a:srgbClr val="000000">
                      <a:alpha val="65000"/>
                    </a:srgbClr>
                  </a:outerShdw>
                </a:effectLst>
                <a:latin typeface="Agency FB" pitchFamily="34" charset="0"/>
              </a:rPr>
              <a:t>Tajuk</a:t>
            </a: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 </a:t>
            </a:r>
          </a:p>
          <a:p>
            <a:pPr algn="ct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Khutbah Hari </a:t>
            </a:r>
            <a:r>
              <a:rPr lang="en-US" sz="1400" b="1" u="sng" spc="50" dirty="0" err="1">
                <a:ln w="11430"/>
                <a:solidFill>
                  <a:schemeClr val="bg1"/>
                </a:solidFill>
                <a:effectLst>
                  <a:outerShdw blurRad="76200" dist="50800" dir="5400000" algn="tl" rotWithShape="0">
                    <a:srgbClr val="000000">
                      <a:alpha val="65000"/>
                    </a:srgbClr>
                  </a:outerShdw>
                </a:effectLst>
                <a:latin typeface="Agency FB" pitchFamily="34" charset="0"/>
              </a:rPr>
              <a:t>Ini</a:t>
            </a: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10 MUHARRAM 1445H / 28 JULAI 2023</a:t>
            </a:r>
          </a:p>
        </p:txBody>
      </p:sp>
      <p:sp>
        <p:nvSpPr>
          <p:cNvPr id="5" name="Rectangle 4">
            <a:extLst>
              <a:ext uri="{FF2B5EF4-FFF2-40B4-BE49-F238E27FC236}">
                <a16:creationId xmlns:a16="http://schemas.microsoft.com/office/drawing/2014/main" id="{8CD769F6-A83E-13AC-E464-A617695A3981}"/>
              </a:ext>
            </a:extLst>
          </p:cNvPr>
          <p:cNvSpPr/>
          <p:nvPr/>
        </p:nvSpPr>
        <p:spPr>
          <a:xfrm>
            <a:off x="1104899" y="2912546"/>
            <a:ext cx="6934200" cy="2862322"/>
          </a:xfrm>
          <a:prstGeom prst="rect">
            <a:avLst/>
          </a:prstGeom>
        </p:spPr>
        <p:txBody>
          <a:bodyPr wrap="square">
            <a:spAutoFit/>
          </a:bodyPr>
          <a:lstStyle/>
          <a:p>
            <a:pPr algn="ctr"/>
            <a:r>
              <a:rPr lang="it-IT" sz="6000" dirty="0" smtClean="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SAHSIAH </a:t>
            </a:r>
            <a:r>
              <a:rPr lang="it-IT" sz="60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REMAJA MUSLIM</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9604C7-F588-A4C2-64CC-98B8A1A8BE4E}"/>
              </a:ext>
            </a:extLst>
          </p:cNvPr>
          <p:cNvPicPr>
            <a:picLocks noChangeAspect="1"/>
          </p:cNvPicPr>
          <p:nvPr/>
        </p:nvPicPr>
        <p:blipFill>
          <a:blip r:embed="rId3">
            <a:alphaModFix amt="70000"/>
          </a:blip>
          <a:stretch>
            <a:fillRect/>
          </a:stretch>
        </p:blipFill>
        <p:spPr>
          <a:xfrm>
            <a:off x="0" y="0"/>
            <a:ext cx="9144000" cy="6858000"/>
          </a:xfrm>
          <a:prstGeom prst="rect">
            <a:avLst/>
          </a:prstGeom>
        </p:spPr>
      </p:pic>
      <p:sp>
        <p:nvSpPr>
          <p:cNvPr id="6" name="Rectangle: Rounded Corners 5">
            <a:extLst>
              <a:ext uri="{FF2B5EF4-FFF2-40B4-BE49-F238E27FC236}">
                <a16:creationId xmlns:a16="http://schemas.microsoft.com/office/drawing/2014/main" id="{A3097165-8E05-6925-6216-11FFD7BA27DA}"/>
              </a:ext>
            </a:extLst>
          </p:cNvPr>
          <p:cNvSpPr/>
          <p:nvPr/>
        </p:nvSpPr>
        <p:spPr>
          <a:xfrm>
            <a:off x="476250" y="2673096"/>
            <a:ext cx="8305800" cy="3956304"/>
          </a:xfrm>
          <a:prstGeom prst="roundRect">
            <a:avLst/>
          </a:prstGeom>
          <a:solidFill>
            <a:schemeClr val="accent6">
              <a:lumMod val="50000"/>
              <a:alpha val="50000"/>
            </a:schemeClr>
          </a:solidFill>
          <a:ln>
            <a:noFill/>
          </a:ln>
          <a:effectLst>
            <a:glow rad="63500">
              <a:schemeClr val="accent6">
                <a:satMod val="1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Ramai daripada kita, yang sedang atau telah pun melalui zaman remaja. Ia adalah peringkat usia di mana kemuncak semangat dan motivasi terbit di dalam diri seseorang.</a:t>
            </a:r>
          </a:p>
        </p:txBody>
      </p:sp>
      <p:sp>
        <p:nvSpPr>
          <p:cNvPr id="7" name="Rectangle: Rounded Corners 1">
            <a:extLst>
              <a:ext uri="{FF2B5EF4-FFF2-40B4-BE49-F238E27FC236}">
                <a16:creationId xmlns:a16="http://schemas.microsoft.com/office/drawing/2014/main" id="{0808471C-4130-3D2E-1B60-244917EA6DA8}"/>
              </a:ext>
            </a:extLst>
          </p:cNvPr>
          <p:cNvSpPr/>
          <p:nvPr/>
        </p:nvSpPr>
        <p:spPr>
          <a:xfrm>
            <a:off x="457200" y="685800"/>
            <a:ext cx="8229600" cy="1066800"/>
          </a:xfrm>
          <a:prstGeom prst="roundRect">
            <a:avLst/>
          </a:prstGeom>
          <a:ln>
            <a:headEnd type="none" w="med" len="med"/>
            <a:tailEnd type="none" w="med" len="med"/>
          </a:ln>
          <a:scene3d>
            <a:camera prst="orthographicFront"/>
            <a:lightRig rig="threePt" dir="t"/>
          </a:scene3d>
          <a:sp3d>
            <a:bevelT w="101600" prst="riblet"/>
          </a:sp3d>
        </p:spPr>
        <p:style>
          <a:lnRef idx="3">
            <a:schemeClr val="lt1"/>
          </a:lnRef>
          <a:fillRef idx="1">
            <a:schemeClr val="accent6"/>
          </a:fillRef>
          <a:effectRef idx="1">
            <a:schemeClr val="accent6"/>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Dalam kehidupan ini</a:t>
            </a:r>
          </a:p>
        </p:txBody>
      </p:sp>
      <p:sp>
        <p:nvSpPr>
          <p:cNvPr id="2" name="Down Arrow 1"/>
          <p:cNvSpPr/>
          <p:nvPr/>
        </p:nvSpPr>
        <p:spPr>
          <a:xfrm>
            <a:off x="4267200" y="1864614"/>
            <a:ext cx="609600" cy="749808"/>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4" name="Right Triangle 3">
            <a:extLst>
              <a:ext uri="{FF2B5EF4-FFF2-40B4-BE49-F238E27FC236}">
                <a16:creationId xmlns:a16="http://schemas.microsoft.com/office/drawing/2014/main" id="{20311BB2-6A16-1F10-F789-4E82EF16DBC0}"/>
              </a:ext>
            </a:extLst>
          </p:cNvPr>
          <p:cNvSpPr/>
          <p:nvPr/>
        </p:nvSpPr>
        <p:spPr>
          <a:xfrm>
            <a:off x="8362950" y="2438400"/>
            <a:ext cx="647700" cy="762000"/>
          </a:xfrm>
          <a:prstGeom prst="rtTriangle">
            <a:avLst/>
          </a:prstGeom>
          <a:solidFill>
            <a:srgbClr val="FF0000"/>
          </a:solidFill>
          <a:scene3d>
            <a:camera prst="orthographicFront"/>
            <a:lightRig rig="threePt" dir="t"/>
          </a:scene3d>
          <a:sp3d>
            <a:bevelT w="139700" h="139700" prst="divot"/>
          </a:sp3d>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2CE861-796A-20C0-855D-2D70A5280AF6}"/>
              </a:ext>
            </a:extLst>
          </p:cNvPr>
          <p:cNvPicPr>
            <a:picLocks noChangeAspect="1"/>
          </p:cNvPicPr>
          <p:nvPr/>
        </p:nvPicPr>
        <p:blipFill>
          <a:blip r:embed="rId3">
            <a:alphaModFix amt="70000"/>
          </a:blip>
          <a:stretch>
            <a:fillRect/>
          </a:stretch>
        </p:blipFill>
        <p:spPr>
          <a:xfrm>
            <a:off x="0" y="0"/>
            <a:ext cx="9144000" cy="6858000"/>
          </a:xfrm>
          <a:prstGeom prst="rect">
            <a:avLst/>
          </a:prstGeom>
        </p:spPr>
      </p:pic>
      <p:sp>
        <p:nvSpPr>
          <p:cNvPr id="6" name="Rectangle: Rounded Corners 5">
            <a:extLst>
              <a:ext uri="{FF2B5EF4-FFF2-40B4-BE49-F238E27FC236}">
                <a16:creationId xmlns:a16="http://schemas.microsoft.com/office/drawing/2014/main" id="{A3097165-8E05-6925-6216-11FFD7BA27DA}"/>
              </a:ext>
            </a:extLst>
          </p:cNvPr>
          <p:cNvSpPr/>
          <p:nvPr/>
        </p:nvSpPr>
        <p:spPr>
          <a:xfrm>
            <a:off x="381000" y="630936"/>
            <a:ext cx="8305800" cy="2645664"/>
          </a:xfrm>
          <a:prstGeom prst="roundRect">
            <a:avLst/>
          </a:prstGeom>
          <a:solidFill>
            <a:schemeClr val="accent6">
              <a:lumMod val="50000"/>
              <a:alpha val="50000"/>
            </a:schemeClr>
          </a:solidFill>
          <a:ln>
            <a:noFill/>
          </a:ln>
          <a:effectLst>
            <a:glow rad="63500">
              <a:schemeClr val="accent6">
                <a:satMod val="1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Keinginan untuk melakukan perkara-perkara yang baharu dan mencabar sering berlaku pada usia itu.</a:t>
            </a:r>
          </a:p>
        </p:txBody>
      </p:sp>
      <p:sp>
        <p:nvSpPr>
          <p:cNvPr id="2" name="Rectangle: Rounded Corners 1">
            <a:extLst>
              <a:ext uri="{FF2B5EF4-FFF2-40B4-BE49-F238E27FC236}">
                <a16:creationId xmlns:a16="http://schemas.microsoft.com/office/drawing/2014/main" id="{2A7587D8-98E8-D80B-0223-0D2D01FB5ED2}"/>
              </a:ext>
            </a:extLst>
          </p:cNvPr>
          <p:cNvSpPr/>
          <p:nvPr/>
        </p:nvSpPr>
        <p:spPr>
          <a:xfrm>
            <a:off x="381000" y="3735421"/>
            <a:ext cx="8305800" cy="2819400"/>
          </a:xfrm>
          <a:prstGeom prst="roundRect">
            <a:avLst/>
          </a:prstGeom>
          <a:solidFill>
            <a:schemeClr val="accent6">
              <a:lumMod val="50000"/>
              <a:alpha val="50000"/>
            </a:schemeClr>
          </a:solidFill>
          <a:ln>
            <a:noFill/>
          </a:ln>
          <a:effectLst>
            <a:glow rad="63500">
              <a:schemeClr val="accent6">
                <a:satMod val="1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Usia remaja adalah waktu peralihan bagi seseorang individu berpegang kepada keinginan diri sendiri dalam urusan pergaulannya.</a:t>
            </a:r>
          </a:p>
        </p:txBody>
      </p:sp>
      <p:sp>
        <p:nvSpPr>
          <p:cNvPr id="5" name="Right Triangle 4">
            <a:extLst>
              <a:ext uri="{FF2B5EF4-FFF2-40B4-BE49-F238E27FC236}">
                <a16:creationId xmlns:a16="http://schemas.microsoft.com/office/drawing/2014/main" id="{D82F943B-440F-212D-894E-AC80439447AB}"/>
              </a:ext>
            </a:extLst>
          </p:cNvPr>
          <p:cNvSpPr/>
          <p:nvPr/>
        </p:nvSpPr>
        <p:spPr>
          <a:xfrm>
            <a:off x="8234464" y="327757"/>
            <a:ext cx="647700" cy="762000"/>
          </a:xfrm>
          <a:prstGeom prst="rtTriangle">
            <a:avLst/>
          </a:prstGeom>
          <a:solidFill>
            <a:srgbClr val="FF0000"/>
          </a:solidFill>
          <a:scene3d>
            <a:camera prst="orthographicFront"/>
            <a:lightRig rig="threePt" dir="t"/>
          </a:scene3d>
          <a:sp3d>
            <a:bevelT w="139700" h="139700" prst="divot"/>
          </a:sp3d>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9597F634-8FA9-1C14-05B0-81FC7AE91658}"/>
              </a:ext>
            </a:extLst>
          </p:cNvPr>
          <p:cNvSpPr/>
          <p:nvPr/>
        </p:nvSpPr>
        <p:spPr>
          <a:xfrm>
            <a:off x="8242165" y="3440349"/>
            <a:ext cx="723900" cy="762000"/>
          </a:xfrm>
          <a:prstGeom prst="rtTriangle">
            <a:avLst/>
          </a:prstGeom>
          <a:solidFill>
            <a:srgbClr val="FF0000"/>
          </a:solidFill>
          <a:scene3d>
            <a:camera prst="orthographicFront"/>
            <a:lightRig rig="threePt" dir="t"/>
          </a:scene3d>
          <a:sp3d>
            <a:bevelT w="139700" h="139700" prst="divot"/>
          </a:sp3d>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09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52B438-4549-843C-1E0A-1E08C6EDA860}"/>
              </a:ext>
            </a:extLst>
          </p:cNvPr>
          <p:cNvPicPr>
            <a:picLocks noChangeAspect="1"/>
          </p:cNvPicPr>
          <p:nvPr/>
        </p:nvPicPr>
        <p:blipFill>
          <a:blip r:embed="rId3">
            <a:alphaModFix amt="70000"/>
          </a:blip>
          <a:stretch>
            <a:fillRect/>
          </a:stretch>
        </p:blipFill>
        <p:spPr>
          <a:xfrm>
            <a:off x="0" y="0"/>
            <a:ext cx="9144000" cy="7239000"/>
          </a:xfrm>
          <a:prstGeom prst="rect">
            <a:avLst/>
          </a:prstGeom>
        </p:spPr>
      </p:pic>
      <p:sp>
        <p:nvSpPr>
          <p:cNvPr id="6" name="Rectangle: Rounded Corners 5">
            <a:extLst>
              <a:ext uri="{FF2B5EF4-FFF2-40B4-BE49-F238E27FC236}">
                <a16:creationId xmlns:a16="http://schemas.microsoft.com/office/drawing/2014/main" id="{A3097165-8E05-6925-6216-11FFD7BA27DA}"/>
              </a:ext>
            </a:extLst>
          </p:cNvPr>
          <p:cNvSpPr/>
          <p:nvPr/>
        </p:nvSpPr>
        <p:spPr>
          <a:xfrm>
            <a:off x="457200" y="1314450"/>
            <a:ext cx="8305800" cy="2419350"/>
          </a:xfrm>
          <a:prstGeom prst="roundRect">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Tidak menolak secara mentah terhadap kemahuan  perasaan remaja sebegitu atau menafikan haknya secara total, </a:t>
            </a:r>
          </a:p>
        </p:txBody>
      </p:sp>
      <p:sp>
        <p:nvSpPr>
          <p:cNvPr id="7" name="Rectangle: Rounded Corners 1">
            <a:extLst>
              <a:ext uri="{FF2B5EF4-FFF2-40B4-BE49-F238E27FC236}">
                <a16:creationId xmlns:a16="http://schemas.microsoft.com/office/drawing/2014/main" id="{0808471C-4130-3D2E-1B60-244917EA6DA8}"/>
              </a:ext>
            </a:extLst>
          </p:cNvPr>
          <p:cNvSpPr/>
          <p:nvPr/>
        </p:nvSpPr>
        <p:spPr>
          <a:xfrm>
            <a:off x="2286000" y="304800"/>
            <a:ext cx="4648200" cy="762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scene3d>
            <a:camera prst="orthographicFront"/>
            <a:lightRig rig="threePt" dir="t"/>
          </a:scene3d>
          <a:sp3d>
            <a:bevelT w="139700" h="139700" prst="divot"/>
          </a:sp3d>
        </p:spPr>
        <p:style>
          <a:lnRef idx="0">
            <a:scrgbClr r="0" g="0" b="0"/>
          </a:lnRef>
          <a:fillRef idx="0">
            <a:scrgbClr r="0" g="0" b="0"/>
          </a:fillRef>
          <a:effectRef idx="0">
            <a:scrgbClr r="0" g="0" b="0"/>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Ajaran Islam </a:t>
            </a:r>
          </a:p>
        </p:txBody>
      </p:sp>
      <p:sp>
        <p:nvSpPr>
          <p:cNvPr id="2" name="Rectangle: Rounded Corners 1">
            <a:extLst>
              <a:ext uri="{FF2B5EF4-FFF2-40B4-BE49-F238E27FC236}">
                <a16:creationId xmlns:a16="http://schemas.microsoft.com/office/drawing/2014/main" id="{1DFDBAB8-1DD2-31F6-89DA-2DA0881EBCAA}"/>
              </a:ext>
            </a:extLst>
          </p:cNvPr>
          <p:cNvSpPr/>
          <p:nvPr/>
        </p:nvSpPr>
        <p:spPr>
          <a:xfrm>
            <a:off x="491247" y="4267200"/>
            <a:ext cx="8305800" cy="2286000"/>
          </a:xfrm>
          <a:prstGeom prst="roundRect">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3200" dirty="0">
                <a:ln>
                  <a:solidFill>
                    <a:schemeClr val="bg1"/>
                  </a:solidFill>
                </a:ln>
                <a:solidFill>
                  <a:schemeClr val="bg1"/>
                </a:solidFill>
                <a:effectLst>
                  <a:outerShdw blurRad="38100" dist="38100" dir="2700000" algn="tl">
                    <a:srgbClr val="000000">
                      <a:alpha val="43137"/>
                    </a:srgbClr>
                  </a:outerShdw>
                </a:effectLst>
                <a:latin typeface="Arial Black" pitchFamily="34" charset="0"/>
              </a:rPr>
              <a:t>malah Islam memberikan panduan kepada remaja untuk mengawal dengan baik keinginan yang tercetus dalam diri mereka</a:t>
            </a:r>
          </a:p>
        </p:txBody>
      </p:sp>
      <p:sp>
        <p:nvSpPr>
          <p:cNvPr id="5" name="Arrow: Chevron 4">
            <a:extLst>
              <a:ext uri="{FF2B5EF4-FFF2-40B4-BE49-F238E27FC236}">
                <a16:creationId xmlns:a16="http://schemas.microsoft.com/office/drawing/2014/main" id="{DB8D3406-E23A-7ACF-903E-89E70B2C6E0F}"/>
              </a:ext>
            </a:extLst>
          </p:cNvPr>
          <p:cNvSpPr/>
          <p:nvPr/>
        </p:nvSpPr>
        <p:spPr>
          <a:xfrm>
            <a:off x="224547" y="5129104"/>
            <a:ext cx="533400" cy="592074"/>
          </a:xfrm>
          <a:prstGeom prst="chevron">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A4BF746-4F4B-830B-CDE1-60A85C3F9A3F}"/>
              </a:ext>
            </a:extLst>
          </p:cNvPr>
          <p:cNvSpPr/>
          <p:nvPr/>
        </p:nvSpPr>
        <p:spPr>
          <a:xfrm>
            <a:off x="190500" y="2268515"/>
            <a:ext cx="533400" cy="592074"/>
          </a:xfrm>
          <a:prstGeom prst="chevron">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00440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12419544</TotalTime>
  <Words>1649</Words>
  <Application>Microsoft Office PowerPoint</Application>
  <PresentationFormat>On-screen Show (4:3)</PresentationFormat>
  <Paragraphs>185</Paragraphs>
  <Slides>48</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48</vt:i4>
      </vt:variant>
    </vt:vector>
  </HeadingPairs>
  <TitlesOfParts>
    <vt:vector size="66"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Taufiq-JHEAT</cp:lastModifiedBy>
  <cp:revision>988</cp:revision>
  <dcterms:created xsi:type="dcterms:W3CDTF">2017-12-24T04:47:57Z</dcterms:created>
  <dcterms:modified xsi:type="dcterms:W3CDTF">2023-07-26T07:48:58Z</dcterms:modified>
</cp:coreProperties>
</file>